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Default Extension="wav" ContentType="audio/wav"/>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2"/>
  </p:notesMasterIdLst>
  <p:sldIdLst>
    <p:sldId id="372" r:id="rId3"/>
    <p:sldId id="336" r:id="rId4"/>
    <p:sldId id="409" r:id="rId5"/>
    <p:sldId id="418" r:id="rId6"/>
    <p:sldId id="373" r:id="rId7"/>
    <p:sldId id="374" r:id="rId8"/>
    <p:sldId id="410" r:id="rId9"/>
    <p:sldId id="375" r:id="rId10"/>
    <p:sldId id="411" r:id="rId11"/>
    <p:sldId id="382" r:id="rId12"/>
    <p:sldId id="413" r:id="rId13"/>
    <p:sldId id="412" r:id="rId14"/>
    <p:sldId id="377" r:id="rId15"/>
    <p:sldId id="379" r:id="rId16"/>
    <p:sldId id="380" r:id="rId17"/>
    <p:sldId id="421" r:id="rId18"/>
    <p:sldId id="422" r:id="rId19"/>
    <p:sldId id="423" r:id="rId20"/>
    <p:sldId id="381" r:id="rId21"/>
    <p:sldId id="424" r:id="rId22"/>
    <p:sldId id="415" r:id="rId23"/>
    <p:sldId id="417" r:id="rId24"/>
    <p:sldId id="420" r:id="rId25"/>
    <p:sldId id="383" r:id="rId26"/>
    <p:sldId id="384" r:id="rId27"/>
    <p:sldId id="385" r:id="rId28"/>
    <p:sldId id="386" r:id="rId29"/>
    <p:sldId id="387" r:id="rId30"/>
    <p:sldId id="388" r:id="rId31"/>
    <p:sldId id="390" r:id="rId32"/>
    <p:sldId id="392" r:id="rId33"/>
    <p:sldId id="414" r:id="rId34"/>
    <p:sldId id="394" r:id="rId35"/>
    <p:sldId id="396" r:id="rId36"/>
    <p:sldId id="397" r:id="rId37"/>
    <p:sldId id="400" r:id="rId38"/>
    <p:sldId id="416" r:id="rId39"/>
    <p:sldId id="419" r:id="rId40"/>
    <p:sldId id="313"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0000"/>
    <a:srgbClr val="FF515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82" d="100"/>
          <a:sy n="82" d="100"/>
        </p:scale>
        <p:origin x="-153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16B58B-DE53-4D90-80A7-94DFBD0F9C7B}" type="datetimeFigureOut">
              <a:rPr lang="en-GB" smtClean="0"/>
              <a:pPr/>
              <a:t>12/09/2016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20CA16-0901-4908-BF4E-E12206191CAA}" type="slidenum">
              <a:rPr lang="en-GB" smtClean="0"/>
              <a:pPr/>
              <a:t>‹#›</a:t>
            </a:fld>
            <a:endParaRPr lang="en-GB"/>
          </a:p>
        </p:txBody>
      </p:sp>
    </p:spTree>
    <p:extLst>
      <p:ext uri="{BB962C8B-B14F-4D97-AF65-F5344CB8AC3E}">
        <p14:creationId xmlns:p14="http://schemas.microsoft.com/office/powerpoint/2010/main" xmlns="" val="901881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CFC2FC6-7760-48B5-9E2E-79601EB13D02}" type="slidenum">
              <a:rPr lang="en-GB" smtClean="0"/>
              <a:pPr/>
              <a:t>1</a:t>
            </a:fld>
            <a:endParaRPr lang="en-GB" smtClean="0"/>
          </a:p>
        </p:txBody>
      </p:sp>
    </p:spTree>
    <p:extLst>
      <p:ext uri="{BB962C8B-B14F-4D97-AF65-F5344CB8AC3E}">
        <p14:creationId xmlns:p14="http://schemas.microsoft.com/office/powerpoint/2010/main" xmlns="" val="113988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F5E70996-8629-4A80-8250-8843455E38FF}" type="slidenum">
              <a:rPr lang="en-US" sz="1200" b="0">
                <a:solidFill>
                  <a:prstClr val="black"/>
                </a:solidFill>
                <a:latin typeface="Times New Roman" pitchFamily="18" charset="0"/>
              </a:rPr>
              <a:pPr/>
              <a:t>32</a:t>
            </a:fld>
            <a:endParaRPr lang="en-US" sz="1200" b="0">
              <a:solidFill>
                <a:prstClr val="black"/>
              </a:solidFill>
              <a:latin typeface="Times New Roman" pitchFamily="18" charset="0"/>
            </a:endParaRPr>
          </a:p>
        </p:txBody>
      </p:sp>
      <p:sp>
        <p:nvSpPr>
          <p:cNvPr id="71683" name="Rectangle 2"/>
          <p:cNvSpPr>
            <a:spLocks noGrp="1" noRot="1" noChangeAspect="1" noChangeArrowheads="1" noTextEdit="1"/>
          </p:cNvSpPr>
          <p:nvPr>
            <p:ph type="sldImg"/>
          </p:nvPr>
        </p:nvSpPr>
        <p:spPr>
          <a:ln/>
        </p:spPr>
      </p:sp>
      <p:sp>
        <p:nvSpPr>
          <p:cNvPr id="71684" name="Rectangle 5"/>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1939246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175BCC2A-8EAB-41FA-9625-13FB8F6AB481}" type="slidenum">
              <a:rPr lang="en-US" sz="1200" b="0">
                <a:latin typeface="Times New Roman" pitchFamily="18" charset="0"/>
              </a:rPr>
              <a:pPr/>
              <a:t>33</a:t>
            </a:fld>
            <a:endParaRPr lang="en-US" sz="1200" b="0">
              <a:latin typeface="Times New Roman" pitchFamily="18" charset="0"/>
            </a:endParaRPr>
          </a:p>
        </p:txBody>
      </p:sp>
      <p:sp>
        <p:nvSpPr>
          <p:cNvPr id="62467" name="Rectangle 2"/>
          <p:cNvSpPr>
            <a:spLocks noGrp="1" noRot="1" noChangeAspect="1" noChangeArrowheads="1" noTextEdit="1"/>
          </p:cNvSpPr>
          <p:nvPr>
            <p:ph type="sldImg"/>
          </p:nvPr>
        </p:nvSpPr>
        <p:spPr>
          <a:ln/>
        </p:spPr>
      </p:sp>
      <p:sp>
        <p:nvSpPr>
          <p:cNvPr id="62468" name="Rectangle 5"/>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904266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729105FA-BDE6-4BEA-94E7-2B9C40D499D3}" type="slidenum">
              <a:rPr lang="en-US" sz="1200" b="0">
                <a:latin typeface="Times New Roman" pitchFamily="18" charset="0"/>
              </a:rPr>
              <a:pPr/>
              <a:t>34</a:t>
            </a:fld>
            <a:endParaRPr lang="en-US" sz="1200" b="0">
              <a:latin typeface="Times New Roman" pitchFamily="18" charset="0"/>
            </a:endParaRPr>
          </a:p>
        </p:txBody>
      </p:sp>
      <p:sp>
        <p:nvSpPr>
          <p:cNvPr id="64515" name="Rectangle 2"/>
          <p:cNvSpPr>
            <a:spLocks noGrp="1" noRot="1" noChangeAspect="1" noChangeArrowheads="1" noTextEdit="1"/>
          </p:cNvSpPr>
          <p:nvPr>
            <p:ph type="sldImg"/>
          </p:nvPr>
        </p:nvSpPr>
        <p:spPr>
          <a:ln/>
        </p:spPr>
      </p:sp>
      <p:sp>
        <p:nvSpPr>
          <p:cNvPr id="64516" name="Rectangle 5"/>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813609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309D8592-176F-45B4-9C5F-8E4E9E8A396F}" type="slidenum">
              <a:rPr lang="en-US" sz="1200" b="0">
                <a:latin typeface="Times New Roman" pitchFamily="18" charset="0"/>
              </a:rPr>
              <a:pPr/>
              <a:t>35</a:t>
            </a:fld>
            <a:endParaRPr lang="en-US" sz="1200" b="0">
              <a:latin typeface="Times New Roman" pitchFamily="18" charset="0"/>
            </a:endParaRPr>
          </a:p>
        </p:txBody>
      </p:sp>
      <p:sp>
        <p:nvSpPr>
          <p:cNvPr id="65539" name="Rectangle 2"/>
          <p:cNvSpPr>
            <a:spLocks noGrp="1" noRot="1" noChangeAspect="1" noChangeArrowheads="1" noTextEdit="1"/>
          </p:cNvSpPr>
          <p:nvPr>
            <p:ph type="sldImg"/>
          </p:nvPr>
        </p:nvSpPr>
        <p:spPr>
          <a:ln/>
        </p:spPr>
      </p:sp>
      <p:sp>
        <p:nvSpPr>
          <p:cNvPr id="65540" name="Rectangle 5"/>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1954483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1F85381D-56DC-44BE-B934-AC71F7DF27BE}" type="slidenum">
              <a:rPr lang="en-US" sz="1200" b="0">
                <a:latin typeface="Times New Roman" pitchFamily="18" charset="0"/>
              </a:rPr>
              <a:pPr/>
              <a:t>36</a:t>
            </a:fld>
            <a:endParaRPr lang="en-US" sz="1200" b="0">
              <a:latin typeface="Times New Roman" pitchFamily="18" charset="0"/>
            </a:endParaRPr>
          </a:p>
        </p:txBody>
      </p:sp>
      <p:sp>
        <p:nvSpPr>
          <p:cNvPr id="68611" name="Rectangle 2"/>
          <p:cNvSpPr>
            <a:spLocks noGrp="1" noRot="1" noChangeAspect="1" noChangeArrowheads="1" noTextEdit="1"/>
          </p:cNvSpPr>
          <p:nvPr>
            <p:ph type="sldImg"/>
          </p:nvPr>
        </p:nvSpPr>
        <p:spPr>
          <a:ln/>
        </p:spPr>
      </p:sp>
      <p:sp>
        <p:nvSpPr>
          <p:cNvPr id="68612" name="Rectangle 5"/>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3690196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20CA16-0901-4908-BF4E-E12206191CAA}" type="slidenum">
              <a:rPr lang="en-GB" smtClean="0"/>
              <a:pPr/>
              <a:t>38</a:t>
            </a:fld>
            <a:endParaRPr lang="en-GB"/>
          </a:p>
        </p:txBody>
      </p:sp>
    </p:spTree>
    <p:extLst>
      <p:ext uri="{BB962C8B-B14F-4D97-AF65-F5344CB8AC3E}">
        <p14:creationId xmlns:p14="http://schemas.microsoft.com/office/powerpoint/2010/main" xmlns="" val="2774960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0DF8D97A-41A5-4087-BE6A-56DD5ECDDD60}" type="slidenum">
              <a:rPr lang="en-US" sz="1200" b="0">
                <a:latin typeface="Times New Roman" pitchFamily="18" charset="0"/>
              </a:rPr>
              <a:pPr/>
              <a:t>24</a:t>
            </a:fld>
            <a:endParaRPr lang="en-US" sz="1200" b="0">
              <a:latin typeface="Times New Roman" pitchFamily="18" charset="0"/>
            </a:endParaRPr>
          </a:p>
        </p:txBody>
      </p:sp>
      <p:sp>
        <p:nvSpPr>
          <p:cNvPr id="51203" name="Rectangle 2"/>
          <p:cNvSpPr>
            <a:spLocks noGrp="1" noRot="1" noChangeAspect="1" noChangeArrowheads="1" noTextEdit="1"/>
          </p:cNvSpPr>
          <p:nvPr>
            <p:ph type="sldImg"/>
          </p:nvPr>
        </p:nvSpPr>
        <p:spPr>
          <a:ln/>
        </p:spPr>
      </p:sp>
      <p:sp>
        <p:nvSpPr>
          <p:cNvPr id="51204" name="Rectangle 5"/>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3192161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05DAA69F-A8ED-4A2C-B0F9-DE9A80439190}" type="slidenum">
              <a:rPr lang="en-US" sz="1200" b="0">
                <a:latin typeface="Times New Roman" pitchFamily="18" charset="0"/>
              </a:rPr>
              <a:pPr/>
              <a:t>25</a:t>
            </a:fld>
            <a:endParaRPr lang="en-US" sz="1200" b="0">
              <a:latin typeface="Times New Roman"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1249623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3EBECA87-51C3-4371-B850-7216072B89A0}" type="slidenum">
              <a:rPr lang="en-US" sz="1200" b="0">
                <a:latin typeface="Times New Roman" pitchFamily="18" charset="0"/>
              </a:rPr>
              <a:pPr/>
              <a:t>26</a:t>
            </a:fld>
            <a:endParaRPr lang="en-US" sz="1200" b="0">
              <a:latin typeface="Times New Roman" pitchFamily="18" charset="0"/>
            </a:endParaRPr>
          </a:p>
        </p:txBody>
      </p:sp>
      <p:sp>
        <p:nvSpPr>
          <p:cNvPr id="53251" name="Rectangle 2"/>
          <p:cNvSpPr>
            <a:spLocks noGrp="1" noRot="1" noChangeAspect="1" noChangeArrowheads="1" noTextEdit="1"/>
          </p:cNvSpPr>
          <p:nvPr>
            <p:ph type="sldImg"/>
          </p:nvPr>
        </p:nvSpPr>
        <p:spPr>
          <a:ln/>
        </p:spPr>
      </p:sp>
      <p:sp>
        <p:nvSpPr>
          <p:cNvPr id="53252" name="Rectangle 5"/>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3991421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2AF06C6E-2D27-49A1-B82A-B8C04FDD1AD7}" type="slidenum">
              <a:rPr lang="en-US" sz="1200" b="0">
                <a:latin typeface="Times New Roman" pitchFamily="18" charset="0"/>
              </a:rPr>
              <a:pPr/>
              <a:t>27</a:t>
            </a:fld>
            <a:endParaRPr lang="en-US" sz="1200" b="0">
              <a:latin typeface="Times New Roman"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4134845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8F59C2B0-A89E-4F88-BACA-4AF1A263961E}" type="slidenum">
              <a:rPr lang="en-US" sz="1200" b="0">
                <a:latin typeface="Times New Roman" pitchFamily="18" charset="0"/>
              </a:rPr>
              <a:pPr/>
              <a:t>28</a:t>
            </a:fld>
            <a:endParaRPr lang="en-US" sz="1200" b="0">
              <a:latin typeface="Times New Roman" pitchFamily="18" charset="0"/>
            </a:endParaRPr>
          </a:p>
        </p:txBody>
      </p:sp>
      <p:sp>
        <p:nvSpPr>
          <p:cNvPr id="55299" name="Rectangle 2"/>
          <p:cNvSpPr>
            <a:spLocks noGrp="1" noRot="1" noChangeAspect="1" noChangeArrowheads="1" noTextEdit="1"/>
          </p:cNvSpPr>
          <p:nvPr>
            <p:ph type="sldImg"/>
          </p:nvPr>
        </p:nvSpPr>
        <p:spPr>
          <a:ln/>
        </p:spPr>
      </p:sp>
      <p:sp>
        <p:nvSpPr>
          <p:cNvPr id="55300" name="Rectangle 5"/>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2882710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F7738759-9B1D-4ED5-97BE-E6055EC884C6}" type="slidenum">
              <a:rPr lang="en-US" sz="1200" b="0">
                <a:latin typeface="Times New Roman" pitchFamily="18" charset="0"/>
              </a:rPr>
              <a:pPr/>
              <a:t>29</a:t>
            </a:fld>
            <a:endParaRPr lang="en-US" sz="1200" b="0">
              <a:latin typeface="Times New Roman" pitchFamily="18" charset="0"/>
            </a:endParaRPr>
          </a:p>
        </p:txBody>
      </p:sp>
      <p:sp>
        <p:nvSpPr>
          <p:cNvPr id="56323" name="Rectangle 2"/>
          <p:cNvSpPr>
            <a:spLocks noGrp="1" noRot="1" noChangeAspect="1" noChangeArrowheads="1" noTextEdit="1"/>
          </p:cNvSpPr>
          <p:nvPr>
            <p:ph type="sldImg"/>
          </p:nvPr>
        </p:nvSpPr>
        <p:spPr>
          <a:ln/>
        </p:spPr>
      </p:sp>
      <p:sp>
        <p:nvSpPr>
          <p:cNvPr id="56324" name="Rectangle 5"/>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1452628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74A5B544-0792-4CE1-A8C4-59692131A05E}" type="slidenum">
              <a:rPr lang="en-US" sz="1200" b="0">
                <a:latin typeface="Times New Roman" pitchFamily="18" charset="0"/>
              </a:rPr>
              <a:pPr/>
              <a:t>30</a:t>
            </a:fld>
            <a:endParaRPr lang="en-US" sz="1200" b="0">
              <a:latin typeface="Times New Roman" pitchFamily="18" charset="0"/>
            </a:endParaRPr>
          </a:p>
        </p:txBody>
      </p:sp>
      <p:sp>
        <p:nvSpPr>
          <p:cNvPr id="58371" name="Rectangle 2"/>
          <p:cNvSpPr>
            <a:spLocks noGrp="1" noRot="1" noChangeAspect="1" noChangeArrowheads="1" noTextEdit="1"/>
          </p:cNvSpPr>
          <p:nvPr>
            <p:ph type="sldImg"/>
          </p:nvPr>
        </p:nvSpPr>
        <p:spPr>
          <a:ln/>
        </p:spPr>
      </p:sp>
      <p:sp>
        <p:nvSpPr>
          <p:cNvPr id="58372" name="Rectangle 5"/>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1176967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algn="just" eaLnBrk="0" fontAlgn="base" hangingPunct="0">
              <a:spcBef>
                <a:spcPct val="0"/>
              </a:spcBef>
              <a:spcAft>
                <a:spcPct val="0"/>
              </a:spcAft>
              <a:defRPr sz="2400" b="1">
                <a:solidFill>
                  <a:schemeClr val="tx1"/>
                </a:solidFill>
                <a:latin typeface="Arial" charset="0"/>
              </a:defRPr>
            </a:lvl6pPr>
            <a:lvl7pPr marL="2971800" indent="-228600" algn="just" eaLnBrk="0" fontAlgn="base" hangingPunct="0">
              <a:spcBef>
                <a:spcPct val="0"/>
              </a:spcBef>
              <a:spcAft>
                <a:spcPct val="0"/>
              </a:spcAft>
              <a:defRPr sz="2400" b="1">
                <a:solidFill>
                  <a:schemeClr val="tx1"/>
                </a:solidFill>
                <a:latin typeface="Arial" charset="0"/>
              </a:defRPr>
            </a:lvl7pPr>
            <a:lvl8pPr marL="3429000" indent="-228600" algn="just" eaLnBrk="0" fontAlgn="base" hangingPunct="0">
              <a:spcBef>
                <a:spcPct val="0"/>
              </a:spcBef>
              <a:spcAft>
                <a:spcPct val="0"/>
              </a:spcAft>
              <a:defRPr sz="2400" b="1">
                <a:solidFill>
                  <a:schemeClr val="tx1"/>
                </a:solidFill>
                <a:latin typeface="Arial" charset="0"/>
              </a:defRPr>
            </a:lvl8pPr>
            <a:lvl9pPr marL="3886200" indent="-228600" algn="just" eaLnBrk="0" fontAlgn="base" hangingPunct="0">
              <a:spcBef>
                <a:spcPct val="0"/>
              </a:spcBef>
              <a:spcAft>
                <a:spcPct val="0"/>
              </a:spcAft>
              <a:defRPr sz="2400" b="1">
                <a:solidFill>
                  <a:schemeClr val="tx1"/>
                </a:solidFill>
                <a:latin typeface="Arial" charset="0"/>
              </a:defRPr>
            </a:lvl9pPr>
          </a:lstStyle>
          <a:p>
            <a:fld id="{F8746D47-F374-45AA-82F1-0A00CF969F68}" type="slidenum">
              <a:rPr lang="en-US" sz="1200" b="0">
                <a:latin typeface="Times New Roman" pitchFamily="18" charset="0"/>
              </a:rPr>
              <a:pPr/>
              <a:t>31</a:t>
            </a:fld>
            <a:endParaRPr lang="en-US" sz="1200" b="0">
              <a:latin typeface="Times New Roman" pitchFamily="18" charset="0"/>
            </a:endParaRPr>
          </a:p>
        </p:txBody>
      </p:sp>
      <p:sp>
        <p:nvSpPr>
          <p:cNvPr id="60419" name="Rectangle 2"/>
          <p:cNvSpPr>
            <a:spLocks noGrp="1" noRot="1" noChangeAspect="1" noChangeArrowheads="1" noTextEdit="1"/>
          </p:cNvSpPr>
          <p:nvPr>
            <p:ph type="sldImg"/>
          </p:nvPr>
        </p:nvSpPr>
        <p:spPr>
          <a:ln/>
        </p:spPr>
      </p:sp>
      <p:sp>
        <p:nvSpPr>
          <p:cNvPr id="60420" name="Rectangle 5"/>
          <p:cNvSpPr>
            <a:spLocks noGrp="1" noChangeArrowheads="1"/>
          </p:cNvSpPr>
          <p:nvPr>
            <p:ph type="body" idx="1"/>
          </p:nvPr>
        </p:nvSpPr>
        <p:spPr>
          <a:xfrm>
            <a:off x="914508" y="4343144"/>
            <a:ext cx="5028986" cy="4495227"/>
          </a:xfrm>
          <a:noFill/>
        </p:spPr>
        <p:txBody>
          <a:bodyPr/>
          <a:lstStyle/>
          <a:p>
            <a:r>
              <a:rPr lang="en-US" sz="1600" smtClean="0"/>
              <a:t>Notes:</a:t>
            </a:r>
          </a:p>
          <a:p>
            <a:endParaRPr lang="en-US" sz="1400" smtClean="0"/>
          </a:p>
          <a:p>
            <a:r>
              <a:rPr lang="en-US" sz="2400" smtClean="0"/>
              <a:t>___________________________________________________________________________________________________________________________________________________________ ___________________________________________________________________________________________________________________________________________________________</a:t>
            </a:r>
            <a:endParaRPr lang="en-US" smtClean="0"/>
          </a:p>
        </p:txBody>
      </p:sp>
    </p:spTree>
    <p:extLst>
      <p:ext uri="{BB962C8B-B14F-4D97-AF65-F5344CB8AC3E}">
        <p14:creationId xmlns:p14="http://schemas.microsoft.com/office/powerpoint/2010/main" xmlns="" val="34616863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4219A6A7-E2E2-4692-A3BA-3A68CBB418F9}" type="datetimeFigureOut">
              <a:rPr lang="en-GB" smtClean="0"/>
              <a:pPr/>
              <a:t>12/09/2016</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EB7A2F77-B998-47CB-B7F3-53DD86ABFD6A}" type="slidenum">
              <a:rPr lang="en-GB" smtClean="0"/>
              <a:pPr/>
              <a:t>‹#›</a:t>
            </a:fld>
            <a:endParaRPr lang="en-GB"/>
          </a:p>
        </p:txBody>
      </p:sp>
      <p:pic>
        <p:nvPicPr>
          <p:cNvPr id="11" name="Picture 10" descr="78.jpeg"/>
          <p:cNvPicPr>
            <a:picLocks noChangeAspect="1"/>
          </p:cNvPicPr>
          <p:nvPr userDrawn="1"/>
        </p:nvPicPr>
        <p:blipFill>
          <a:blip r:embed="rId2" cstate="print"/>
          <a:stretch>
            <a:fillRect/>
          </a:stretch>
        </p:blipFill>
        <p:spPr>
          <a:xfrm>
            <a:off x="6876256" y="6318923"/>
            <a:ext cx="2091705" cy="539077"/>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4219A6A7-E2E2-4692-A3BA-3A68CBB418F9}" type="datetimeFigureOut">
              <a:rPr lang="en-GB" smtClean="0"/>
              <a:pPr/>
              <a:t>12/09/2016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7A2F77-B998-47CB-B7F3-53DD86ABFD6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4219A6A7-E2E2-4692-A3BA-3A68CBB418F9}" type="datetimeFigureOut">
              <a:rPr lang="en-GB" smtClean="0">
                <a:solidFill>
                  <a:srgbClr val="E3DED1">
                    <a:shade val="90000"/>
                  </a:srgbClr>
                </a:solidFill>
              </a:rPr>
              <a:pPr/>
              <a:t>12/09/2016</a:t>
            </a:fld>
            <a:endParaRPr lang="en-GB">
              <a:solidFill>
                <a:srgbClr val="E3DED1">
                  <a:shade val="90000"/>
                </a:srgbClr>
              </a:solidFill>
            </a:endParaRPr>
          </a:p>
        </p:txBody>
      </p:sp>
      <p:sp>
        <p:nvSpPr>
          <p:cNvPr id="19" name="Footer Placeholder 18"/>
          <p:cNvSpPr>
            <a:spLocks noGrp="1"/>
          </p:cNvSpPr>
          <p:nvPr>
            <p:ph type="ftr" sz="quarter" idx="11"/>
          </p:nvPr>
        </p:nvSpPr>
        <p:spPr/>
        <p:txBody>
          <a:bodyPr/>
          <a:lstStyle/>
          <a:p>
            <a:endParaRPr lang="en-GB">
              <a:solidFill>
                <a:srgbClr val="E3DED1">
                  <a:shade val="90000"/>
                </a:srgbClr>
              </a:solidFill>
            </a:endParaRPr>
          </a:p>
        </p:txBody>
      </p:sp>
      <p:sp>
        <p:nvSpPr>
          <p:cNvPr id="27" name="Slide Number Placeholder 26"/>
          <p:cNvSpPr>
            <a:spLocks noGrp="1"/>
          </p:cNvSpPr>
          <p:nvPr>
            <p:ph type="sldNum" sz="quarter" idx="12"/>
          </p:nvPr>
        </p:nvSpPr>
        <p:spPr/>
        <p:txBody>
          <a:bodyPr/>
          <a:lstStyle/>
          <a:p>
            <a:fld id="{EB7A2F77-B998-47CB-B7F3-53DD86ABFD6A}" type="slidenum">
              <a:rPr lang="en-GB" smtClean="0">
                <a:solidFill>
                  <a:srgbClr val="E3DED1">
                    <a:shade val="90000"/>
                  </a:srgbClr>
                </a:solidFill>
              </a:rPr>
              <a:pPr/>
              <a:t>‹#›</a:t>
            </a:fld>
            <a:endParaRPr lang="en-GB">
              <a:solidFill>
                <a:srgbClr val="E3DED1">
                  <a:shade val="90000"/>
                </a:srgbClr>
              </a:solidFill>
            </a:endParaRPr>
          </a:p>
        </p:txBody>
      </p:sp>
      <p:pic>
        <p:nvPicPr>
          <p:cNvPr id="11" name="Picture 10" descr="78.jpeg"/>
          <p:cNvPicPr>
            <a:picLocks noChangeAspect="1"/>
          </p:cNvPicPr>
          <p:nvPr userDrawn="1"/>
        </p:nvPicPr>
        <p:blipFill>
          <a:blip r:embed="rId2" cstate="print"/>
          <a:stretch>
            <a:fillRect/>
          </a:stretch>
        </p:blipFill>
        <p:spPr>
          <a:xfrm>
            <a:off x="6876256" y="6318923"/>
            <a:ext cx="2091705" cy="539077"/>
          </a:xfrm>
          <a:prstGeom prst="rect">
            <a:avLst/>
          </a:prstGeom>
        </p:spPr>
      </p:pic>
    </p:spTree>
    <p:extLst>
      <p:ext uri="{BB962C8B-B14F-4D97-AF65-F5344CB8AC3E}">
        <p14:creationId xmlns:p14="http://schemas.microsoft.com/office/powerpoint/2010/main" xmlns="" val="288994360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a:xfrm>
            <a:off x="457200" y="1935480"/>
            <a:ext cx="8229600" cy="422982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dirty="0"/>
          </a:p>
        </p:txBody>
      </p:sp>
      <p:sp>
        <p:nvSpPr>
          <p:cNvPr id="4" name="Date Placeholder 3"/>
          <p:cNvSpPr>
            <a:spLocks noGrp="1"/>
          </p:cNvSpPr>
          <p:nvPr>
            <p:ph type="dt" sz="half" idx="10"/>
          </p:nvPr>
        </p:nvSpPr>
        <p:spPr/>
        <p:txBody>
          <a:bodyPr/>
          <a:lstStyle/>
          <a:p>
            <a:fld id="{4219A6A7-E2E2-4692-A3BA-3A68CBB418F9}" type="datetimeFigureOut">
              <a:rPr lang="en-GB" smtClean="0">
                <a:solidFill>
                  <a:srgbClr val="323232">
                    <a:shade val="90000"/>
                  </a:srgbClr>
                </a:solidFill>
              </a:rPr>
              <a:pPr/>
              <a:t>12/09/2016</a:t>
            </a:fld>
            <a:endParaRPr lang="en-GB" dirty="0">
              <a:solidFill>
                <a:srgbClr val="323232">
                  <a:shade val="90000"/>
                </a:srgbClr>
              </a:solidFill>
            </a:endParaRPr>
          </a:p>
        </p:txBody>
      </p:sp>
      <p:sp>
        <p:nvSpPr>
          <p:cNvPr id="5" name="Footer Placeholder 4"/>
          <p:cNvSpPr>
            <a:spLocks noGrp="1"/>
          </p:cNvSpPr>
          <p:nvPr>
            <p:ph type="ftr" sz="quarter" idx="11"/>
          </p:nvPr>
        </p:nvSpPr>
        <p:spPr/>
        <p:txBody>
          <a:bodyPr/>
          <a:lstStyle/>
          <a:p>
            <a:endParaRPr lang="en-GB">
              <a:solidFill>
                <a:srgbClr val="323232">
                  <a:shade val="90000"/>
                </a:srgbClr>
              </a:solidFill>
            </a:endParaRPr>
          </a:p>
        </p:txBody>
      </p:sp>
      <p:sp>
        <p:nvSpPr>
          <p:cNvPr id="6" name="Slide Number Placeholder 5"/>
          <p:cNvSpPr>
            <a:spLocks noGrp="1"/>
          </p:cNvSpPr>
          <p:nvPr>
            <p:ph type="sldNum" sz="quarter" idx="12"/>
          </p:nvPr>
        </p:nvSpPr>
        <p:spPr/>
        <p:txBody>
          <a:bodyPr/>
          <a:lstStyle/>
          <a:p>
            <a:fld id="{EB7A2F77-B998-47CB-B7F3-53DD86ABFD6A}" type="slidenum">
              <a:rPr lang="en-GB" smtClean="0">
                <a:solidFill>
                  <a:srgbClr val="323232">
                    <a:shade val="90000"/>
                  </a:srgbClr>
                </a:solidFill>
              </a:rPr>
              <a:pPr/>
              <a:t>‹#›</a:t>
            </a:fld>
            <a:endParaRPr lang="en-GB">
              <a:solidFill>
                <a:srgbClr val="323232">
                  <a:shade val="90000"/>
                </a:srgbClr>
              </a:solidFill>
            </a:endParaRPr>
          </a:p>
        </p:txBody>
      </p:sp>
    </p:spTree>
    <p:extLst>
      <p:ext uri="{BB962C8B-B14F-4D97-AF65-F5344CB8AC3E}">
        <p14:creationId xmlns:p14="http://schemas.microsoft.com/office/powerpoint/2010/main" xmlns="" val="427802880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4219A6A7-E2E2-4692-A3BA-3A68CBB418F9}" type="datetimeFigureOut">
              <a:rPr lang="en-GB" smtClean="0">
                <a:solidFill>
                  <a:srgbClr val="323232">
                    <a:shade val="90000"/>
                  </a:srgbClr>
                </a:solidFill>
              </a:rPr>
              <a:pPr/>
              <a:t>12/09/2016</a:t>
            </a:fld>
            <a:endParaRPr lang="en-GB">
              <a:solidFill>
                <a:srgbClr val="323232">
                  <a:shade val="90000"/>
                </a:srgbClr>
              </a:solidFill>
            </a:endParaRPr>
          </a:p>
        </p:txBody>
      </p:sp>
      <p:sp>
        <p:nvSpPr>
          <p:cNvPr id="6" name="Footer Placeholder 5"/>
          <p:cNvSpPr>
            <a:spLocks noGrp="1"/>
          </p:cNvSpPr>
          <p:nvPr>
            <p:ph type="ftr" sz="quarter" idx="11"/>
          </p:nvPr>
        </p:nvSpPr>
        <p:spPr/>
        <p:txBody>
          <a:bodyPr/>
          <a:lstStyle/>
          <a:p>
            <a:endParaRPr lang="en-GB">
              <a:solidFill>
                <a:srgbClr val="323232">
                  <a:shade val="90000"/>
                </a:srgbClr>
              </a:solidFill>
            </a:endParaRPr>
          </a:p>
        </p:txBody>
      </p:sp>
      <p:sp>
        <p:nvSpPr>
          <p:cNvPr id="7" name="Slide Number Placeholder 6"/>
          <p:cNvSpPr>
            <a:spLocks noGrp="1"/>
          </p:cNvSpPr>
          <p:nvPr>
            <p:ph type="sldNum" sz="quarter" idx="12"/>
          </p:nvPr>
        </p:nvSpPr>
        <p:spPr/>
        <p:txBody>
          <a:bodyPr/>
          <a:lstStyle/>
          <a:p>
            <a:fld id="{EB7A2F77-B998-47CB-B7F3-53DD86ABFD6A}" type="slidenum">
              <a:rPr lang="en-GB" smtClean="0">
                <a:solidFill>
                  <a:srgbClr val="323232">
                    <a:shade val="90000"/>
                  </a:srgbClr>
                </a:solidFill>
              </a:rPr>
              <a:pPr/>
              <a:t>‹#›</a:t>
            </a:fld>
            <a:endParaRPr lang="en-GB">
              <a:solidFill>
                <a:srgbClr val="323232">
                  <a:shade val="90000"/>
                </a:srgbClr>
              </a:solidFill>
            </a:endParaRPr>
          </a:p>
        </p:txBody>
      </p:sp>
    </p:spTree>
    <p:extLst>
      <p:ext uri="{BB962C8B-B14F-4D97-AF65-F5344CB8AC3E}">
        <p14:creationId xmlns:p14="http://schemas.microsoft.com/office/powerpoint/2010/main" xmlns="" val="3960408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4219A6A7-E2E2-4692-A3BA-3A68CBB418F9}" type="datetimeFigureOut">
              <a:rPr lang="en-GB" smtClean="0">
                <a:solidFill>
                  <a:srgbClr val="323232">
                    <a:shade val="90000"/>
                  </a:srgbClr>
                </a:solidFill>
              </a:rPr>
              <a:pPr/>
              <a:t>12/09/2016</a:t>
            </a:fld>
            <a:endParaRPr lang="en-GB">
              <a:solidFill>
                <a:srgbClr val="323232">
                  <a:shade val="90000"/>
                </a:srgbClr>
              </a:solidFill>
            </a:endParaRPr>
          </a:p>
        </p:txBody>
      </p:sp>
      <p:sp>
        <p:nvSpPr>
          <p:cNvPr id="8" name="Footer Placeholder 7"/>
          <p:cNvSpPr>
            <a:spLocks noGrp="1"/>
          </p:cNvSpPr>
          <p:nvPr>
            <p:ph type="ftr" sz="quarter" idx="11"/>
          </p:nvPr>
        </p:nvSpPr>
        <p:spPr/>
        <p:txBody>
          <a:bodyPr/>
          <a:lstStyle/>
          <a:p>
            <a:endParaRPr lang="en-GB">
              <a:solidFill>
                <a:srgbClr val="323232">
                  <a:shade val="90000"/>
                </a:srgbClr>
              </a:solidFill>
            </a:endParaRPr>
          </a:p>
        </p:txBody>
      </p:sp>
      <p:sp>
        <p:nvSpPr>
          <p:cNvPr id="9" name="Slide Number Placeholder 8"/>
          <p:cNvSpPr>
            <a:spLocks noGrp="1"/>
          </p:cNvSpPr>
          <p:nvPr>
            <p:ph type="sldNum" sz="quarter" idx="12"/>
          </p:nvPr>
        </p:nvSpPr>
        <p:spPr/>
        <p:txBody>
          <a:bodyPr/>
          <a:lstStyle/>
          <a:p>
            <a:fld id="{EB7A2F77-B998-47CB-B7F3-53DD86ABFD6A}" type="slidenum">
              <a:rPr lang="en-GB" smtClean="0">
                <a:solidFill>
                  <a:srgbClr val="323232">
                    <a:shade val="90000"/>
                  </a:srgbClr>
                </a:solidFill>
              </a:rPr>
              <a:pPr/>
              <a:t>‹#›</a:t>
            </a:fld>
            <a:endParaRPr lang="en-GB">
              <a:solidFill>
                <a:srgbClr val="323232">
                  <a:shade val="90000"/>
                </a:srgbClr>
              </a:solidFill>
            </a:endParaRPr>
          </a:p>
        </p:txBody>
      </p:sp>
    </p:spTree>
    <p:extLst>
      <p:ext uri="{BB962C8B-B14F-4D97-AF65-F5344CB8AC3E}">
        <p14:creationId xmlns:p14="http://schemas.microsoft.com/office/powerpoint/2010/main" xmlns="" val="4112363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4219A6A7-E2E2-4692-A3BA-3A68CBB418F9}" type="datetimeFigureOut">
              <a:rPr lang="en-GB" smtClean="0">
                <a:solidFill>
                  <a:srgbClr val="323232">
                    <a:shade val="90000"/>
                  </a:srgbClr>
                </a:solidFill>
              </a:rPr>
              <a:pPr/>
              <a:t>12/09/2016</a:t>
            </a:fld>
            <a:endParaRPr lang="en-GB">
              <a:solidFill>
                <a:srgbClr val="323232">
                  <a:shade val="90000"/>
                </a:srgbClr>
              </a:solidFill>
            </a:endParaRPr>
          </a:p>
        </p:txBody>
      </p:sp>
      <p:sp>
        <p:nvSpPr>
          <p:cNvPr id="4" name="Footer Placeholder 3"/>
          <p:cNvSpPr>
            <a:spLocks noGrp="1"/>
          </p:cNvSpPr>
          <p:nvPr>
            <p:ph type="ftr" sz="quarter" idx="11"/>
          </p:nvPr>
        </p:nvSpPr>
        <p:spPr/>
        <p:txBody>
          <a:bodyPr/>
          <a:lstStyle/>
          <a:p>
            <a:endParaRPr lang="en-GB">
              <a:solidFill>
                <a:srgbClr val="323232">
                  <a:shade val="90000"/>
                </a:srgbClr>
              </a:solidFill>
            </a:endParaRPr>
          </a:p>
        </p:txBody>
      </p:sp>
      <p:sp>
        <p:nvSpPr>
          <p:cNvPr id="5" name="Slide Number Placeholder 4"/>
          <p:cNvSpPr>
            <a:spLocks noGrp="1"/>
          </p:cNvSpPr>
          <p:nvPr>
            <p:ph type="sldNum" sz="quarter" idx="12"/>
          </p:nvPr>
        </p:nvSpPr>
        <p:spPr/>
        <p:txBody>
          <a:bodyPr/>
          <a:lstStyle/>
          <a:p>
            <a:fld id="{EB7A2F77-B998-47CB-B7F3-53DD86ABFD6A}" type="slidenum">
              <a:rPr lang="en-GB" smtClean="0">
                <a:solidFill>
                  <a:srgbClr val="323232">
                    <a:shade val="90000"/>
                  </a:srgbClr>
                </a:solidFill>
              </a:rPr>
              <a:pPr/>
              <a:t>‹#›</a:t>
            </a:fld>
            <a:endParaRPr lang="en-GB">
              <a:solidFill>
                <a:srgbClr val="323232">
                  <a:shade val="90000"/>
                </a:srgbClr>
              </a:solidFill>
            </a:endParaRPr>
          </a:p>
        </p:txBody>
      </p:sp>
    </p:spTree>
    <p:extLst>
      <p:ext uri="{BB962C8B-B14F-4D97-AF65-F5344CB8AC3E}">
        <p14:creationId xmlns:p14="http://schemas.microsoft.com/office/powerpoint/2010/main" xmlns="" val="4165257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9A6A7-E2E2-4692-A3BA-3A68CBB418F9}" type="datetimeFigureOut">
              <a:rPr lang="en-GB" smtClean="0">
                <a:solidFill>
                  <a:srgbClr val="323232">
                    <a:shade val="90000"/>
                  </a:srgbClr>
                </a:solidFill>
              </a:rPr>
              <a:pPr/>
              <a:t>12/09/2016</a:t>
            </a:fld>
            <a:endParaRPr lang="en-GB">
              <a:solidFill>
                <a:srgbClr val="323232">
                  <a:shade val="90000"/>
                </a:srgbClr>
              </a:solidFill>
            </a:endParaRPr>
          </a:p>
        </p:txBody>
      </p:sp>
      <p:sp>
        <p:nvSpPr>
          <p:cNvPr id="3" name="Footer Placeholder 2"/>
          <p:cNvSpPr>
            <a:spLocks noGrp="1"/>
          </p:cNvSpPr>
          <p:nvPr>
            <p:ph type="ftr" sz="quarter" idx="11"/>
          </p:nvPr>
        </p:nvSpPr>
        <p:spPr/>
        <p:txBody>
          <a:bodyPr/>
          <a:lstStyle/>
          <a:p>
            <a:endParaRPr lang="en-GB">
              <a:solidFill>
                <a:srgbClr val="323232">
                  <a:shade val="90000"/>
                </a:srgbClr>
              </a:solidFill>
            </a:endParaRPr>
          </a:p>
        </p:txBody>
      </p:sp>
      <p:sp>
        <p:nvSpPr>
          <p:cNvPr id="4" name="Slide Number Placeholder 3"/>
          <p:cNvSpPr>
            <a:spLocks noGrp="1"/>
          </p:cNvSpPr>
          <p:nvPr>
            <p:ph type="sldNum" sz="quarter" idx="12"/>
          </p:nvPr>
        </p:nvSpPr>
        <p:spPr/>
        <p:txBody>
          <a:bodyPr/>
          <a:lstStyle/>
          <a:p>
            <a:fld id="{EB7A2F77-B998-47CB-B7F3-53DD86ABFD6A}" type="slidenum">
              <a:rPr lang="en-GB" smtClean="0">
                <a:solidFill>
                  <a:srgbClr val="323232">
                    <a:shade val="90000"/>
                  </a:srgbClr>
                </a:solidFill>
              </a:rPr>
              <a:pPr/>
              <a:t>‹#›</a:t>
            </a:fld>
            <a:endParaRPr lang="en-GB">
              <a:solidFill>
                <a:srgbClr val="323232">
                  <a:shade val="90000"/>
                </a:srgbClr>
              </a:solidFill>
            </a:endParaRPr>
          </a:p>
        </p:txBody>
      </p:sp>
    </p:spTree>
    <p:extLst>
      <p:ext uri="{BB962C8B-B14F-4D97-AF65-F5344CB8AC3E}">
        <p14:creationId xmlns:p14="http://schemas.microsoft.com/office/powerpoint/2010/main" xmlns="" val="18134802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4219A6A7-E2E2-4692-A3BA-3A68CBB418F9}" type="datetimeFigureOut">
              <a:rPr lang="en-GB" smtClean="0">
                <a:solidFill>
                  <a:srgbClr val="323232">
                    <a:shade val="90000"/>
                  </a:srgbClr>
                </a:solidFill>
              </a:rPr>
              <a:pPr/>
              <a:t>12/09/2016</a:t>
            </a:fld>
            <a:endParaRPr lang="en-GB">
              <a:solidFill>
                <a:srgbClr val="323232">
                  <a:shade val="90000"/>
                </a:srgbClr>
              </a:solidFill>
            </a:endParaRPr>
          </a:p>
        </p:txBody>
      </p:sp>
      <p:sp>
        <p:nvSpPr>
          <p:cNvPr id="6" name="Footer Placeholder 5"/>
          <p:cNvSpPr>
            <a:spLocks noGrp="1"/>
          </p:cNvSpPr>
          <p:nvPr>
            <p:ph type="ftr" sz="quarter" idx="11"/>
          </p:nvPr>
        </p:nvSpPr>
        <p:spPr/>
        <p:txBody>
          <a:bodyPr/>
          <a:lstStyle/>
          <a:p>
            <a:endParaRPr lang="en-GB">
              <a:solidFill>
                <a:srgbClr val="323232">
                  <a:shade val="90000"/>
                </a:srgbClr>
              </a:solidFill>
            </a:endParaRPr>
          </a:p>
        </p:txBody>
      </p:sp>
      <p:sp>
        <p:nvSpPr>
          <p:cNvPr id="7" name="Slide Number Placeholder 6"/>
          <p:cNvSpPr>
            <a:spLocks noGrp="1"/>
          </p:cNvSpPr>
          <p:nvPr>
            <p:ph type="sldNum" sz="quarter" idx="12"/>
          </p:nvPr>
        </p:nvSpPr>
        <p:spPr/>
        <p:txBody>
          <a:bodyPr/>
          <a:lstStyle/>
          <a:p>
            <a:fld id="{EB7A2F77-B998-47CB-B7F3-53DD86ABFD6A}" type="slidenum">
              <a:rPr lang="en-GB" smtClean="0">
                <a:solidFill>
                  <a:srgbClr val="323232">
                    <a:shade val="90000"/>
                  </a:srgbClr>
                </a:solidFill>
              </a:rPr>
              <a:pPr/>
              <a:t>‹#›</a:t>
            </a:fld>
            <a:endParaRPr lang="en-GB">
              <a:solidFill>
                <a:srgbClr val="323232">
                  <a:shade val="90000"/>
                </a:srgbClr>
              </a:solidFill>
            </a:endParaRPr>
          </a:p>
        </p:txBody>
      </p:sp>
    </p:spTree>
    <p:extLst>
      <p:ext uri="{BB962C8B-B14F-4D97-AF65-F5344CB8AC3E}">
        <p14:creationId xmlns:p14="http://schemas.microsoft.com/office/powerpoint/2010/main" xmlns="" val="42597140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4219A6A7-E2E2-4692-A3BA-3A68CBB418F9}" type="datetimeFigureOut">
              <a:rPr lang="en-GB" smtClean="0">
                <a:solidFill>
                  <a:srgbClr val="323232">
                    <a:shade val="90000"/>
                  </a:srgbClr>
                </a:solidFill>
              </a:rPr>
              <a:pPr/>
              <a:t>12/09/2016</a:t>
            </a:fld>
            <a:endParaRPr lang="en-GB">
              <a:solidFill>
                <a:srgbClr val="323232">
                  <a:shade val="90000"/>
                </a:srgbClr>
              </a:solidFill>
            </a:endParaRPr>
          </a:p>
        </p:txBody>
      </p:sp>
      <p:sp>
        <p:nvSpPr>
          <p:cNvPr id="6" name="Footer Placeholder 5"/>
          <p:cNvSpPr>
            <a:spLocks noGrp="1"/>
          </p:cNvSpPr>
          <p:nvPr>
            <p:ph type="ftr" sz="quarter" idx="11"/>
          </p:nvPr>
        </p:nvSpPr>
        <p:spPr/>
        <p:txBody>
          <a:bodyPr/>
          <a:lstStyle/>
          <a:p>
            <a:endParaRPr lang="en-GB">
              <a:solidFill>
                <a:srgbClr val="323232">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EB7A2F77-B998-47CB-B7F3-53DD86ABFD6A}" type="slidenum">
              <a:rPr lang="en-GB" smtClean="0">
                <a:solidFill>
                  <a:srgbClr val="323232">
                    <a:shade val="90000"/>
                  </a:srgbClr>
                </a:solidFill>
              </a:rPr>
              <a:pPr/>
              <a:t>‹#›</a:t>
            </a:fld>
            <a:endParaRPr lang="en-GB">
              <a:solidFill>
                <a:srgbClr val="323232">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xmlns="" val="20922281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4219A6A7-E2E2-4692-A3BA-3A68CBB418F9}" type="datetimeFigureOut">
              <a:rPr lang="en-GB" smtClean="0">
                <a:solidFill>
                  <a:srgbClr val="323232">
                    <a:shade val="90000"/>
                  </a:srgbClr>
                </a:solidFill>
              </a:rPr>
              <a:pPr/>
              <a:t>12/09/2016</a:t>
            </a:fld>
            <a:endParaRPr lang="en-GB">
              <a:solidFill>
                <a:srgbClr val="323232">
                  <a:shade val="90000"/>
                </a:srgbClr>
              </a:solidFill>
            </a:endParaRPr>
          </a:p>
        </p:txBody>
      </p:sp>
      <p:sp>
        <p:nvSpPr>
          <p:cNvPr id="5" name="Footer Placeholder 4"/>
          <p:cNvSpPr>
            <a:spLocks noGrp="1"/>
          </p:cNvSpPr>
          <p:nvPr>
            <p:ph type="ftr" sz="quarter" idx="11"/>
          </p:nvPr>
        </p:nvSpPr>
        <p:spPr/>
        <p:txBody>
          <a:bodyPr/>
          <a:lstStyle/>
          <a:p>
            <a:endParaRPr lang="en-GB">
              <a:solidFill>
                <a:srgbClr val="323232">
                  <a:shade val="90000"/>
                </a:srgbClr>
              </a:solidFill>
            </a:endParaRPr>
          </a:p>
        </p:txBody>
      </p:sp>
      <p:sp>
        <p:nvSpPr>
          <p:cNvPr id="6" name="Slide Number Placeholder 5"/>
          <p:cNvSpPr>
            <a:spLocks noGrp="1"/>
          </p:cNvSpPr>
          <p:nvPr>
            <p:ph type="sldNum" sz="quarter" idx="12"/>
          </p:nvPr>
        </p:nvSpPr>
        <p:spPr/>
        <p:txBody>
          <a:bodyPr/>
          <a:lstStyle/>
          <a:p>
            <a:fld id="{EB7A2F77-B998-47CB-B7F3-53DD86ABFD6A}" type="slidenum">
              <a:rPr lang="en-GB" smtClean="0">
                <a:solidFill>
                  <a:srgbClr val="323232">
                    <a:shade val="90000"/>
                  </a:srgbClr>
                </a:solidFill>
              </a:rPr>
              <a:pPr/>
              <a:t>‹#›</a:t>
            </a:fld>
            <a:endParaRPr lang="en-GB">
              <a:solidFill>
                <a:srgbClr val="323232">
                  <a:shade val="90000"/>
                </a:srgbClr>
              </a:solidFill>
            </a:endParaRPr>
          </a:p>
        </p:txBody>
      </p:sp>
    </p:spTree>
    <p:extLst>
      <p:ext uri="{BB962C8B-B14F-4D97-AF65-F5344CB8AC3E}">
        <p14:creationId xmlns:p14="http://schemas.microsoft.com/office/powerpoint/2010/main" xmlns="" val="1599127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a:xfrm>
            <a:off x="457200" y="1935480"/>
            <a:ext cx="8229600" cy="422982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dirty="0"/>
          </a:p>
        </p:txBody>
      </p:sp>
      <p:sp>
        <p:nvSpPr>
          <p:cNvPr id="4" name="Date Placeholder 3"/>
          <p:cNvSpPr>
            <a:spLocks noGrp="1"/>
          </p:cNvSpPr>
          <p:nvPr>
            <p:ph type="dt" sz="half" idx="10"/>
          </p:nvPr>
        </p:nvSpPr>
        <p:spPr/>
        <p:txBody>
          <a:bodyPr/>
          <a:lstStyle/>
          <a:p>
            <a:fld id="{4219A6A7-E2E2-4692-A3BA-3A68CBB418F9}" type="datetimeFigureOut">
              <a:rPr lang="en-GB" smtClean="0"/>
              <a:pPr/>
              <a:t>12/09/2016</a:t>
            </a:fld>
            <a:endParaRPr lang="en-GB" dirty="0"/>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7A2F77-B998-47CB-B7F3-53DD86ABFD6A}"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4219A6A7-E2E2-4692-A3BA-3A68CBB418F9}" type="datetimeFigureOut">
              <a:rPr lang="en-GB" smtClean="0">
                <a:solidFill>
                  <a:srgbClr val="323232">
                    <a:shade val="90000"/>
                  </a:srgbClr>
                </a:solidFill>
              </a:rPr>
              <a:pPr/>
              <a:t>12/09/2016</a:t>
            </a:fld>
            <a:endParaRPr lang="en-GB">
              <a:solidFill>
                <a:srgbClr val="323232">
                  <a:shade val="90000"/>
                </a:srgbClr>
              </a:solidFill>
            </a:endParaRPr>
          </a:p>
        </p:txBody>
      </p:sp>
      <p:sp>
        <p:nvSpPr>
          <p:cNvPr id="5" name="Footer Placeholder 4"/>
          <p:cNvSpPr>
            <a:spLocks noGrp="1"/>
          </p:cNvSpPr>
          <p:nvPr>
            <p:ph type="ftr" sz="quarter" idx="11"/>
          </p:nvPr>
        </p:nvSpPr>
        <p:spPr/>
        <p:txBody>
          <a:bodyPr/>
          <a:lstStyle/>
          <a:p>
            <a:endParaRPr lang="en-GB">
              <a:solidFill>
                <a:srgbClr val="323232">
                  <a:shade val="90000"/>
                </a:srgbClr>
              </a:solidFill>
            </a:endParaRPr>
          </a:p>
        </p:txBody>
      </p:sp>
      <p:sp>
        <p:nvSpPr>
          <p:cNvPr id="6" name="Slide Number Placeholder 5"/>
          <p:cNvSpPr>
            <a:spLocks noGrp="1"/>
          </p:cNvSpPr>
          <p:nvPr>
            <p:ph type="sldNum" sz="quarter" idx="12"/>
          </p:nvPr>
        </p:nvSpPr>
        <p:spPr/>
        <p:txBody>
          <a:bodyPr/>
          <a:lstStyle/>
          <a:p>
            <a:fld id="{EB7A2F77-B998-47CB-B7F3-53DD86ABFD6A}" type="slidenum">
              <a:rPr lang="en-GB" smtClean="0">
                <a:solidFill>
                  <a:srgbClr val="323232">
                    <a:shade val="90000"/>
                  </a:srgbClr>
                </a:solidFill>
              </a:rPr>
              <a:pPr/>
              <a:t>‹#›</a:t>
            </a:fld>
            <a:endParaRPr lang="en-GB">
              <a:solidFill>
                <a:srgbClr val="323232">
                  <a:shade val="90000"/>
                </a:srgbClr>
              </a:solidFill>
            </a:endParaRPr>
          </a:p>
        </p:txBody>
      </p:sp>
    </p:spTree>
    <p:extLst>
      <p:ext uri="{BB962C8B-B14F-4D97-AF65-F5344CB8AC3E}">
        <p14:creationId xmlns:p14="http://schemas.microsoft.com/office/powerpoint/2010/main" xmlns="" val="4066045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4219A6A7-E2E2-4692-A3BA-3A68CBB418F9}" type="datetimeFigureOut">
              <a:rPr lang="en-GB" smtClean="0"/>
              <a:pPr/>
              <a:t>12/09/2016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7A2F77-B998-47CB-B7F3-53DD86ABFD6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4219A6A7-E2E2-4692-A3BA-3A68CBB418F9}" type="datetimeFigureOut">
              <a:rPr lang="en-GB" smtClean="0"/>
              <a:pPr/>
              <a:t>12/09/2016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B7A2F77-B998-47CB-B7F3-53DD86ABFD6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4219A6A7-E2E2-4692-A3BA-3A68CBB418F9}" type="datetimeFigureOut">
              <a:rPr lang="en-GB" smtClean="0"/>
              <a:pPr/>
              <a:t>12/09/2016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B7A2F77-B998-47CB-B7F3-53DD86ABFD6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9A6A7-E2E2-4692-A3BA-3A68CBB418F9}" type="datetimeFigureOut">
              <a:rPr lang="en-GB" smtClean="0"/>
              <a:pPr/>
              <a:t>12/09/2016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B7A2F77-B998-47CB-B7F3-53DD86ABFD6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4219A6A7-E2E2-4692-A3BA-3A68CBB418F9}" type="datetimeFigureOut">
              <a:rPr lang="en-GB" smtClean="0"/>
              <a:pPr/>
              <a:t>12/09/2016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7A2F77-B998-47CB-B7F3-53DD86ABFD6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4219A6A7-E2E2-4692-A3BA-3A68CBB418F9}" type="datetimeFigureOut">
              <a:rPr lang="en-GB" smtClean="0"/>
              <a:pPr/>
              <a:t>12/09/2016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EB7A2F77-B998-47CB-B7F3-53DD86ABFD6A}"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4219A6A7-E2E2-4692-A3BA-3A68CBB418F9}" type="datetimeFigureOut">
              <a:rPr lang="en-GB" smtClean="0"/>
              <a:pPr/>
              <a:t>12/09/2016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7A2F77-B998-47CB-B7F3-53DD86ABFD6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solidFill>
            <a:srgbClr val="CC0000"/>
          </a:soli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0">
                <a:srgbClr val="FF0000">
                  <a:alpha val="33000"/>
                </a:srgbClr>
              </a:gs>
              <a:gs pos="0">
                <a:srgbClr val="FF0000">
                  <a:alpha val="33000"/>
                </a:srgbClr>
              </a:gs>
              <a:gs pos="0">
                <a:srgbClr val="FF0000">
                  <a:alpha val="33000"/>
                </a:srgbClr>
              </a:gs>
              <a:gs pos="0">
                <a:srgbClr val="FF0000">
                  <a:alpha val="33000"/>
                </a:srgbClr>
              </a:gs>
              <a:gs pos="0">
                <a:srgbClr val="FF0000">
                  <a:alpha val="33000"/>
                </a:srgbClr>
              </a:gs>
              <a:gs pos="0">
                <a:srgbClr val="FF0000">
                  <a:alpha val="33000"/>
                </a:srgbClr>
              </a:gs>
              <a:gs pos="0">
                <a:srgbClr val="FF0000">
                  <a:alpha val="33000"/>
                </a:srgbClr>
              </a:gs>
              <a:gs pos="0">
                <a:srgbClr val="FF0000">
                  <a:alpha val="33000"/>
                </a:srgbClr>
              </a:gs>
              <a:gs pos="10000">
                <a:srgbClr val="FF0000">
                  <a:alpha val="44000"/>
                </a:srgbClr>
              </a:gs>
              <a:gs pos="80000">
                <a:schemeClr val="accent2">
                  <a:shade val="75000"/>
                  <a:alpha val="45000"/>
                  <a:satMod val="140000"/>
                </a:schemeClr>
              </a:gs>
            </a:gsLst>
            <a:lin ang="108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dirty="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219A6A7-E2E2-4692-A3BA-3A68CBB418F9}" type="datetimeFigureOut">
              <a:rPr lang="en-GB" smtClean="0"/>
              <a:pPr/>
              <a:t>12/09/2016</a:t>
            </a:fld>
            <a:endParaRPr lang="en-GB" dirty="0"/>
          </a:p>
        </p:txBody>
      </p:sp>
      <p:sp>
        <p:nvSpPr>
          <p:cNvPr id="22" name="Footer Placeholder 21"/>
          <p:cNvSpPr>
            <a:spLocks noGrp="1"/>
          </p:cNvSpPr>
          <p:nvPr>
            <p:ph type="ftr" sz="quarter" idx="3"/>
          </p:nvPr>
        </p:nvSpPr>
        <p:spPr>
          <a:xfrm>
            <a:off x="2915816" y="630932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ctr"/>
            <a:r>
              <a:rPr lang="en-GB" dirty="0" smtClean="0"/>
              <a:t>SMART Kick-Off Meeting, 14-15 June 2011, Lyon</a:t>
            </a:r>
            <a:endParaRPr lang="en-GB"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B7A2F77-B998-47CB-B7F3-53DD86ABFD6A}"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tx2">
                      <a:lumMod val="75000"/>
                      <a:lumOff val="25000"/>
                    </a:schemeClr>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pic>
        <p:nvPicPr>
          <p:cNvPr id="14" name="Picture 13" descr="78.jpeg"/>
          <p:cNvPicPr>
            <a:picLocks noChangeAspect="1"/>
          </p:cNvPicPr>
          <p:nvPr/>
        </p:nvPicPr>
        <p:blipFill>
          <a:blip r:embed="rId12" cstate="print"/>
          <a:stretch>
            <a:fillRect/>
          </a:stretch>
        </p:blipFill>
        <p:spPr>
          <a:xfrm>
            <a:off x="6876256" y="6318923"/>
            <a:ext cx="2091705" cy="53907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iming>
    <p:tnLst>
      <p:par>
        <p:cTn id="1" dur="indefinite" restart="never" nodeType="tmRoot"/>
      </p:par>
    </p:tnLst>
  </p:timing>
  <p:txStyles>
    <p:titleStyle>
      <a:lvl1pPr algn="l" rtl="0" eaLnBrk="1" latinLnBrk="0" hangingPunct="1">
        <a:spcBef>
          <a:spcPct val="0"/>
        </a:spcBef>
        <a:buNone/>
        <a:defRPr kumimoji="0" sz="4400" b="1" kern="1200">
          <a:ln>
            <a:noFill/>
          </a:ln>
          <a:solidFill>
            <a:schemeClr val="bg2">
              <a:lumMod val="10000"/>
            </a:schemeClr>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Euphemia" pitchFamily="34" charset="0"/>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Euphemia" pitchFamily="34" charset="0"/>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Euphemia" pitchFamily="34" charset="0"/>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Euphemia" pitchFamily="34" charset="0"/>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Euphemia" pitchFamily="34" charset="0"/>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solidFill>
            <a:srgbClr val="CC0000"/>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0">
                <a:srgbClr val="FF0000">
                  <a:alpha val="33000"/>
                </a:srgbClr>
              </a:gs>
              <a:gs pos="0">
                <a:srgbClr val="FF0000">
                  <a:alpha val="33000"/>
                </a:srgbClr>
              </a:gs>
              <a:gs pos="0">
                <a:srgbClr val="FF0000">
                  <a:alpha val="33000"/>
                </a:srgbClr>
              </a:gs>
              <a:gs pos="0">
                <a:srgbClr val="FF0000">
                  <a:alpha val="33000"/>
                </a:srgbClr>
              </a:gs>
              <a:gs pos="0">
                <a:srgbClr val="FF0000">
                  <a:alpha val="33000"/>
                </a:srgbClr>
              </a:gs>
              <a:gs pos="0">
                <a:srgbClr val="FF0000">
                  <a:alpha val="33000"/>
                </a:srgbClr>
              </a:gs>
              <a:gs pos="0">
                <a:srgbClr val="FF0000">
                  <a:alpha val="33000"/>
                </a:srgbClr>
              </a:gs>
              <a:gs pos="0">
                <a:srgbClr val="FF0000">
                  <a:alpha val="33000"/>
                </a:srgbClr>
              </a:gs>
              <a:gs pos="10000">
                <a:srgbClr val="FF0000">
                  <a:alpha val="44000"/>
                </a:srgbClr>
              </a:gs>
              <a:gs pos="80000">
                <a:schemeClr val="accent2">
                  <a:shade val="75000"/>
                  <a:alpha val="45000"/>
                  <a:satMod val="140000"/>
                </a:schemeClr>
              </a:gs>
            </a:gsLst>
            <a:lin ang="108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dirty="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219A6A7-E2E2-4692-A3BA-3A68CBB418F9}" type="datetimeFigureOut">
              <a:rPr lang="en-GB" smtClean="0">
                <a:solidFill>
                  <a:srgbClr val="323232">
                    <a:shade val="90000"/>
                  </a:srgbClr>
                </a:solidFill>
              </a:rPr>
              <a:pPr/>
              <a:t>12/09/2016</a:t>
            </a:fld>
            <a:endParaRPr lang="en-GB" dirty="0">
              <a:solidFill>
                <a:srgbClr val="323232">
                  <a:shade val="90000"/>
                </a:srgbClr>
              </a:solidFill>
            </a:endParaRPr>
          </a:p>
        </p:txBody>
      </p:sp>
      <p:sp>
        <p:nvSpPr>
          <p:cNvPr id="22" name="Footer Placeholder 21"/>
          <p:cNvSpPr>
            <a:spLocks noGrp="1"/>
          </p:cNvSpPr>
          <p:nvPr>
            <p:ph type="ftr" sz="quarter" idx="3"/>
          </p:nvPr>
        </p:nvSpPr>
        <p:spPr>
          <a:xfrm>
            <a:off x="2915816" y="630932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ctr"/>
            <a:r>
              <a:rPr lang="en-GB" dirty="0" smtClean="0">
                <a:solidFill>
                  <a:srgbClr val="323232">
                    <a:shade val="90000"/>
                  </a:srgbClr>
                </a:solidFill>
              </a:rPr>
              <a:t>SMART Kick-Off Meeting, 14-15 June 2011, Lyon</a:t>
            </a:r>
            <a:endParaRPr lang="en-GB" dirty="0">
              <a:solidFill>
                <a:srgbClr val="323232">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B7A2F77-B998-47CB-B7F3-53DD86ABFD6A}" type="slidenum">
              <a:rPr lang="en-GB" smtClean="0">
                <a:solidFill>
                  <a:srgbClr val="323232">
                    <a:shade val="90000"/>
                  </a:srgbClr>
                </a:solidFill>
              </a:rPr>
              <a:pPr/>
              <a:t>‹#›</a:t>
            </a:fld>
            <a:endParaRPr lang="en-GB">
              <a:solidFill>
                <a:srgbClr val="323232">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tx2">
                      <a:lumMod val="75000"/>
                      <a:lumOff val="25000"/>
                    </a:schemeClr>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pic>
        <p:nvPicPr>
          <p:cNvPr id="14" name="Picture 13" descr="78.jpeg"/>
          <p:cNvPicPr>
            <a:picLocks noChangeAspect="1"/>
          </p:cNvPicPr>
          <p:nvPr/>
        </p:nvPicPr>
        <p:blipFill>
          <a:blip r:embed="rId12" cstate="print"/>
          <a:stretch>
            <a:fillRect/>
          </a:stretch>
        </p:blipFill>
        <p:spPr>
          <a:xfrm>
            <a:off x="6876256" y="6318923"/>
            <a:ext cx="2091705" cy="539077"/>
          </a:xfrm>
          <a:prstGeom prst="rect">
            <a:avLst/>
          </a:prstGeom>
        </p:spPr>
      </p:pic>
    </p:spTree>
    <p:extLst>
      <p:ext uri="{BB962C8B-B14F-4D97-AF65-F5344CB8AC3E}">
        <p14:creationId xmlns:p14="http://schemas.microsoft.com/office/powerpoint/2010/main" xmlns="" val="29299742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timing>
    <p:tnLst>
      <p:par>
        <p:cTn id="1" dur="indefinite" restart="never" nodeType="tmRoot"/>
      </p:par>
    </p:tnLst>
  </p:timing>
  <p:txStyles>
    <p:titleStyle>
      <a:lvl1pPr algn="l" rtl="0" eaLnBrk="1" latinLnBrk="0" hangingPunct="1">
        <a:spcBef>
          <a:spcPct val="0"/>
        </a:spcBef>
        <a:buNone/>
        <a:defRPr kumimoji="0" sz="4400" b="1" kern="1200">
          <a:ln>
            <a:noFill/>
          </a:ln>
          <a:solidFill>
            <a:schemeClr val="bg2">
              <a:lumMod val="10000"/>
            </a:schemeClr>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Euphemia" pitchFamily="34" charset="0"/>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Euphemia" pitchFamily="34" charset="0"/>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Euphemia" pitchFamily="34" charset="0"/>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Euphemia" pitchFamily="34" charset="0"/>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Euphemia" pitchFamily="34" charset="0"/>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www.150tretyakovgallery.ru/1898/" TargetMode="External"/><Relationship Id="rId3" Type="http://schemas.openxmlformats.org/officeDocument/2006/relationships/hyperlink" Target="http://www.vatican.va/various/cappelle/sistina_vr/index.html" TargetMode="External"/><Relationship Id="rId7" Type="http://schemas.openxmlformats.org/officeDocument/2006/relationships/hyperlink" Target="http://thedali.org/virtual-tour/"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frick.org/visit/virtual_tour" TargetMode="External"/><Relationship Id="rId5" Type="http://schemas.openxmlformats.org/officeDocument/2006/relationships/hyperlink" Target="http://oi.uchicago.edu/sites/oi.uchicago.edu/files/uploads/tourfiles/index.html" TargetMode="External"/><Relationship Id="rId4" Type="http://schemas.openxmlformats.org/officeDocument/2006/relationships/hyperlink" Target="http://www.deadseascrolls.org.il/" TargetMode="External"/><Relationship Id="rId9" Type="http://schemas.openxmlformats.org/officeDocument/2006/relationships/hyperlink" Target="http://bukovina-museum.com/3d_tour/index.html"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appingtheinternet.eu/" TargetMode="External"/><Relationship Id="rId2" Type="http://schemas.openxmlformats.org/officeDocument/2006/relationships/hyperlink" Target="http://www.um.edu.mt/maks/ipg/lexconverge" TargetMode="Externa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0" y="1196751"/>
            <a:ext cx="9144000" cy="1152129"/>
          </a:xfrm>
        </p:spPr>
        <p:txBody>
          <a:bodyPr>
            <a:normAutofit fontScale="90000"/>
          </a:bodyPr>
          <a:lstStyle/>
          <a:p>
            <a:pPr algn="ctr"/>
            <a:r>
              <a:rPr lang="en-US" sz="4800" dirty="0" smtClean="0">
                <a:solidFill>
                  <a:schemeClr val="bg2">
                    <a:lumMod val="50000"/>
                  </a:schemeClr>
                </a:solidFill>
                <a:effectLst/>
              </a:rPr>
              <a:t/>
            </a:r>
            <a:br>
              <a:rPr lang="en-US" sz="4800" dirty="0" smtClean="0">
                <a:solidFill>
                  <a:schemeClr val="bg2">
                    <a:lumMod val="50000"/>
                  </a:schemeClr>
                </a:solidFill>
                <a:effectLst/>
              </a:rPr>
            </a:br>
            <a:r>
              <a:rPr lang="en-US" sz="4800" dirty="0">
                <a:solidFill>
                  <a:schemeClr val="bg2">
                    <a:lumMod val="50000"/>
                  </a:schemeClr>
                </a:solidFill>
                <a:effectLst/>
              </a:rPr>
              <a:t/>
            </a:r>
            <a:br>
              <a:rPr lang="en-US" sz="4800" dirty="0">
                <a:solidFill>
                  <a:schemeClr val="bg2">
                    <a:lumMod val="50000"/>
                  </a:schemeClr>
                </a:solidFill>
                <a:effectLst/>
              </a:rPr>
            </a:br>
            <a:r>
              <a:rPr lang="en-US" sz="4800" dirty="0" smtClean="0">
                <a:solidFill>
                  <a:schemeClr val="bg2">
                    <a:lumMod val="50000"/>
                  </a:schemeClr>
                </a:solidFill>
                <a:effectLst/>
              </a:rPr>
              <a:t/>
            </a:r>
            <a:br>
              <a:rPr lang="en-US" sz="4800" dirty="0" smtClean="0">
                <a:solidFill>
                  <a:schemeClr val="bg2">
                    <a:lumMod val="50000"/>
                  </a:schemeClr>
                </a:solidFill>
                <a:effectLst/>
              </a:rPr>
            </a:br>
            <a:r>
              <a:rPr lang="en-US" sz="4800" dirty="0">
                <a:solidFill>
                  <a:schemeClr val="bg2">
                    <a:lumMod val="50000"/>
                  </a:schemeClr>
                </a:solidFill>
                <a:effectLst/>
              </a:rPr>
              <a:t/>
            </a:r>
            <a:br>
              <a:rPr lang="en-US" sz="4800" dirty="0">
                <a:solidFill>
                  <a:schemeClr val="bg2">
                    <a:lumMod val="50000"/>
                  </a:schemeClr>
                </a:solidFill>
                <a:effectLst/>
              </a:rPr>
            </a:br>
            <a:r>
              <a:rPr lang="en-US" sz="4800" dirty="0" smtClean="0">
                <a:solidFill>
                  <a:schemeClr val="bg2">
                    <a:lumMod val="50000"/>
                  </a:schemeClr>
                </a:solidFill>
                <a:effectLst/>
              </a:rPr>
              <a:t/>
            </a:r>
            <a:br>
              <a:rPr lang="en-US" sz="4800" dirty="0" smtClean="0">
                <a:solidFill>
                  <a:schemeClr val="bg2">
                    <a:lumMod val="50000"/>
                  </a:schemeClr>
                </a:solidFill>
                <a:effectLst/>
              </a:rPr>
            </a:br>
            <a:r>
              <a:rPr lang="en-US" sz="4800" dirty="0">
                <a:solidFill>
                  <a:schemeClr val="bg2">
                    <a:lumMod val="50000"/>
                  </a:schemeClr>
                </a:solidFill>
                <a:effectLst/>
              </a:rPr>
              <a:t/>
            </a:r>
            <a:br>
              <a:rPr lang="en-US" sz="4800" dirty="0">
                <a:solidFill>
                  <a:schemeClr val="bg2">
                    <a:lumMod val="50000"/>
                  </a:schemeClr>
                </a:solidFill>
                <a:effectLst/>
              </a:rPr>
            </a:br>
            <a:endParaRPr lang="en-GB" dirty="0" smtClean="0">
              <a:solidFill>
                <a:schemeClr val="bg2">
                  <a:lumMod val="50000"/>
                </a:schemeClr>
              </a:solidFill>
              <a:effectLst/>
            </a:endParaRPr>
          </a:p>
        </p:txBody>
      </p:sp>
      <p:sp>
        <p:nvSpPr>
          <p:cNvPr id="2051" name="Subtitle 2"/>
          <p:cNvSpPr>
            <a:spLocks noGrp="1"/>
          </p:cNvSpPr>
          <p:nvPr>
            <p:ph type="subTitle" idx="1"/>
          </p:nvPr>
        </p:nvSpPr>
        <p:spPr>
          <a:xfrm>
            <a:off x="0" y="1268760"/>
            <a:ext cx="9120915" cy="5116662"/>
          </a:xfrm>
        </p:spPr>
        <p:txBody>
          <a:bodyPr>
            <a:normAutofit lnSpcReduction="10000"/>
          </a:bodyPr>
          <a:lstStyle/>
          <a:p>
            <a:pPr algn="ctr">
              <a:lnSpc>
                <a:spcPct val="80000"/>
              </a:lnSpc>
            </a:pPr>
            <a:r>
              <a:rPr lang="en-GB" sz="3200" b="1" dirty="0">
                <a:solidFill>
                  <a:schemeClr val="tx2">
                    <a:lumMod val="25000"/>
                  </a:schemeClr>
                </a:solidFill>
              </a:rPr>
              <a:t>M</a:t>
            </a:r>
            <a:r>
              <a:rPr lang="en-GB" sz="3200" b="1" dirty="0" smtClean="0">
                <a:solidFill>
                  <a:schemeClr val="tx2">
                    <a:lumMod val="25000"/>
                  </a:schemeClr>
                </a:solidFill>
              </a:rPr>
              <a:t>useum Documentation Centre</a:t>
            </a:r>
            <a:endParaRPr lang="en-GB" sz="3200" b="1" dirty="0">
              <a:solidFill>
                <a:schemeClr val="tx2">
                  <a:lumMod val="25000"/>
                </a:schemeClr>
              </a:solidFill>
            </a:endParaRPr>
          </a:p>
          <a:p>
            <a:pPr algn="ctr">
              <a:lnSpc>
                <a:spcPct val="80000"/>
              </a:lnSpc>
            </a:pPr>
            <a:r>
              <a:rPr lang="en-GB" sz="2400" b="1" dirty="0" smtClean="0">
                <a:solidFill>
                  <a:schemeClr val="tx2">
                    <a:lumMod val="25000"/>
                  </a:schemeClr>
                </a:solidFill>
                <a:latin typeface="Calibri" pitchFamily="34" charset="0"/>
                <a:cs typeface="Calibri" pitchFamily="34" charset="0"/>
              </a:rPr>
              <a:t>Zagreb, 8 September 2016</a:t>
            </a:r>
            <a:endParaRPr lang="en-GB" sz="2400" dirty="0" smtClean="0">
              <a:solidFill>
                <a:schemeClr val="tx2">
                  <a:lumMod val="25000"/>
                </a:schemeClr>
              </a:solidFill>
              <a:latin typeface="Calibri" pitchFamily="34" charset="0"/>
              <a:cs typeface="Calibri" pitchFamily="34" charset="0"/>
            </a:endParaRPr>
          </a:p>
          <a:p>
            <a:pPr algn="ctr">
              <a:lnSpc>
                <a:spcPct val="80000"/>
              </a:lnSpc>
            </a:pPr>
            <a:endParaRPr lang="en-GB" sz="1600" b="1" dirty="0">
              <a:solidFill>
                <a:schemeClr val="tx2">
                  <a:lumMod val="25000"/>
                </a:schemeClr>
              </a:solidFill>
              <a:latin typeface="Calibri" pitchFamily="34" charset="0"/>
              <a:cs typeface="Calibri" pitchFamily="34" charset="0"/>
            </a:endParaRPr>
          </a:p>
          <a:p>
            <a:pPr algn="ctr">
              <a:lnSpc>
                <a:spcPct val="80000"/>
              </a:lnSpc>
            </a:pPr>
            <a:endParaRPr lang="en-GB" sz="3200" b="1" dirty="0">
              <a:solidFill>
                <a:schemeClr val="tx2">
                  <a:lumMod val="25000"/>
                </a:schemeClr>
              </a:solidFill>
              <a:latin typeface="Calibri" pitchFamily="34" charset="0"/>
              <a:cs typeface="Calibri" pitchFamily="34" charset="0"/>
            </a:endParaRPr>
          </a:p>
          <a:p>
            <a:pPr algn="ctr"/>
            <a:r>
              <a:rPr lang="en-US" sz="4400" b="1" dirty="0" smtClean="0">
                <a:solidFill>
                  <a:schemeClr val="bg1"/>
                </a:solidFill>
                <a:latin typeface="+mj-lt"/>
              </a:rPr>
              <a:t>Digital Archiving: </a:t>
            </a:r>
          </a:p>
          <a:p>
            <a:pPr algn="ctr"/>
            <a:r>
              <a:rPr lang="en-US" sz="4400" b="1" dirty="0" smtClean="0">
                <a:solidFill>
                  <a:schemeClr val="bg1"/>
                </a:solidFill>
                <a:latin typeface="+mj-lt"/>
              </a:rPr>
              <a:t>Legal Issues to Watch out for</a:t>
            </a:r>
            <a:endParaRPr lang="en-GB" sz="4400" b="1" dirty="0" smtClean="0">
              <a:solidFill>
                <a:schemeClr val="bg1"/>
              </a:solidFill>
              <a:latin typeface="+mj-lt"/>
            </a:endParaRPr>
          </a:p>
          <a:p>
            <a:pPr algn="ctr"/>
            <a:endParaRPr lang="en-GB" sz="3200" dirty="0" smtClean="0">
              <a:solidFill>
                <a:schemeClr val="tx2">
                  <a:lumMod val="25000"/>
                </a:schemeClr>
              </a:solidFill>
              <a:latin typeface="+mj-lt"/>
            </a:endParaRPr>
          </a:p>
          <a:p>
            <a:pPr algn="ctr"/>
            <a:r>
              <a:rPr lang="en-GB" sz="3200" dirty="0" err="1" smtClean="0">
                <a:solidFill>
                  <a:schemeClr val="tx2">
                    <a:lumMod val="25000"/>
                  </a:schemeClr>
                </a:solidFill>
                <a:latin typeface="+mj-lt"/>
              </a:rPr>
              <a:t>Dr.</a:t>
            </a:r>
            <a:r>
              <a:rPr lang="en-GB" sz="3200" dirty="0" smtClean="0">
                <a:solidFill>
                  <a:schemeClr val="tx2">
                    <a:lumMod val="25000"/>
                  </a:schemeClr>
                </a:solidFill>
                <a:latin typeface="+mj-lt"/>
              </a:rPr>
              <a:t> </a:t>
            </a:r>
            <a:r>
              <a:rPr lang="en-GB" sz="3200" dirty="0" err="1" smtClean="0">
                <a:solidFill>
                  <a:schemeClr val="tx2">
                    <a:lumMod val="25000"/>
                  </a:schemeClr>
                </a:solidFill>
                <a:latin typeface="+mj-lt"/>
              </a:rPr>
              <a:t>Oleksandr</a:t>
            </a:r>
            <a:r>
              <a:rPr lang="en-GB" sz="3200" dirty="0" smtClean="0">
                <a:solidFill>
                  <a:schemeClr val="tx2">
                    <a:lumMod val="25000"/>
                  </a:schemeClr>
                </a:solidFill>
                <a:latin typeface="+mj-lt"/>
              </a:rPr>
              <a:t> (Alex) </a:t>
            </a:r>
            <a:r>
              <a:rPr lang="en-GB" sz="3200" dirty="0" err="1">
                <a:solidFill>
                  <a:schemeClr val="tx2">
                    <a:lumMod val="25000"/>
                  </a:schemeClr>
                </a:solidFill>
                <a:latin typeface="+mj-lt"/>
              </a:rPr>
              <a:t>Pastukhov</a:t>
            </a:r>
            <a:endParaRPr lang="en-GB" sz="3200" dirty="0">
              <a:solidFill>
                <a:schemeClr val="tx2">
                  <a:lumMod val="25000"/>
                </a:schemeClr>
              </a:solidFill>
              <a:latin typeface="+mj-lt"/>
            </a:endParaRPr>
          </a:p>
          <a:p>
            <a:pPr algn="ctr"/>
            <a:r>
              <a:rPr lang="en-GB" sz="2400" dirty="0" smtClean="0">
                <a:solidFill>
                  <a:schemeClr val="tx2">
                    <a:lumMod val="25000"/>
                  </a:schemeClr>
                </a:solidFill>
                <a:latin typeface="+mj-lt"/>
              </a:rPr>
              <a:t>Senior Lecturer</a:t>
            </a:r>
          </a:p>
          <a:p>
            <a:pPr algn="ctr"/>
            <a:r>
              <a:rPr lang="en-GB" sz="2400" dirty="0" smtClean="0">
                <a:solidFill>
                  <a:schemeClr val="tx2">
                    <a:lumMod val="25000"/>
                  </a:schemeClr>
                </a:solidFill>
                <a:latin typeface="+mj-lt"/>
              </a:rPr>
              <a:t>Dept. of Information Policy &amp; Governance</a:t>
            </a:r>
          </a:p>
        </p:txBody>
      </p:sp>
    </p:spTree>
    <p:extLst>
      <p:ext uri="{BB962C8B-B14F-4D97-AF65-F5344CB8AC3E}">
        <p14:creationId xmlns:p14="http://schemas.microsoft.com/office/powerpoint/2010/main" xmlns="" val="361119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dirty="0" smtClean="0"/>
              <a:t>Public Domain</a:t>
            </a:r>
            <a:endParaRPr lang="en-US" dirty="0"/>
          </a:p>
        </p:txBody>
      </p:sp>
      <p:sp>
        <p:nvSpPr>
          <p:cNvPr id="51203" name="Rectangle 3"/>
          <p:cNvSpPr>
            <a:spLocks noGrp="1" noChangeArrowheads="1"/>
          </p:cNvSpPr>
          <p:nvPr>
            <p:ph type="body" idx="1"/>
          </p:nvPr>
        </p:nvSpPr>
        <p:spPr>
          <a:xfrm>
            <a:off x="457200" y="1935480"/>
            <a:ext cx="8229600" cy="4517856"/>
          </a:xfrm>
        </p:spPr>
        <p:txBody>
          <a:bodyPr>
            <a:normAutofit lnSpcReduction="10000"/>
          </a:bodyPr>
          <a:lstStyle/>
          <a:p>
            <a:pPr>
              <a:lnSpc>
                <a:spcPct val="90000"/>
              </a:lnSpc>
            </a:pPr>
            <a:r>
              <a:rPr lang="en-US" dirty="0" smtClean="0"/>
              <a:t>Objects that don’t fall under any category of protected works (e.g., mere facts, ideas, plots, formulas, algorithms, sets of instructions)</a:t>
            </a:r>
          </a:p>
          <a:p>
            <a:pPr>
              <a:lnSpc>
                <a:spcPct val="90000"/>
              </a:lnSpc>
            </a:pPr>
            <a:r>
              <a:rPr lang="en-US" dirty="0" smtClean="0"/>
              <a:t>Works, copyright in which has expired</a:t>
            </a:r>
          </a:p>
          <a:p>
            <a:pPr>
              <a:lnSpc>
                <a:spcPct val="90000"/>
              </a:lnSpc>
            </a:pPr>
            <a:r>
              <a:rPr lang="en-US" dirty="0" smtClean="0"/>
              <a:t>Folklore</a:t>
            </a:r>
          </a:p>
          <a:p>
            <a:pPr>
              <a:lnSpc>
                <a:spcPct val="90000"/>
              </a:lnSpc>
            </a:pPr>
            <a:r>
              <a:rPr lang="en-US" dirty="0" smtClean="0"/>
              <a:t>News reports</a:t>
            </a:r>
          </a:p>
          <a:p>
            <a:pPr>
              <a:lnSpc>
                <a:spcPct val="90000"/>
              </a:lnSpc>
            </a:pPr>
            <a:r>
              <a:rPr lang="en-US" dirty="0" smtClean="0"/>
              <a:t>Laws (but not bills), government documents (but Crown copyright in UK)</a:t>
            </a:r>
          </a:p>
          <a:p>
            <a:pPr>
              <a:lnSpc>
                <a:spcPct val="90000"/>
              </a:lnSpc>
            </a:pPr>
            <a:r>
              <a:rPr lang="en-US" dirty="0" smtClean="0"/>
              <a:t>State symbols, insignia</a:t>
            </a:r>
          </a:p>
          <a:p>
            <a:pPr>
              <a:lnSpc>
                <a:spcPct val="90000"/>
              </a:lnSpc>
            </a:pPr>
            <a:r>
              <a:rPr lang="en-US" dirty="0"/>
              <a:t>Abandoned? </a:t>
            </a:r>
            <a:r>
              <a:rPr lang="en-US" dirty="0" smtClean="0"/>
              <a:t>Waived (e.g. by CC0)?</a:t>
            </a:r>
          </a:p>
          <a:p>
            <a:pPr>
              <a:lnSpc>
                <a:spcPct val="90000"/>
              </a:lnSpc>
            </a:pPr>
            <a:r>
              <a:rPr lang="en-US" dirty="0" smtClean="0"/>
              <a:t>Impossible or hard to find out? </a:t>
            </a:r>
            <a:r>
              <a:rPr lang="en-US" dirty="0" smtClean="0">
                <a:cs typeface="Times New Roman"/>
              </a:rPr>
              <a:t>→ “orphan” work</a:t>
            </a:r>
            <a:endParaRPr lang="en-US" dirty="0" smtClean="0"/>
          </a:p>
          <a:p>
            <a:pPr>
              <a:lnSpc>
                <a:spcPct val="90000"/>
              </a:lnSpc>
            </a:pPr>
            <a:endParaRPr lang="en-US" dirty="0"/>
          </a:p>
        </p:txBody>
      </p:sp>
    </p:spTree>
    <p:extLst>
      <p:ext uri="{BB962C8B-B14F-4D97-AF65-F5344CB8AC3E}">
        <p14:creationId xmlns:p14="http://schemas.microsoft.com/office/powerpoint/2010/main" xmlns="" val="2270668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dirty="0" smtClean="0"/>
              <a:t>Who Exactly </a:t>
            </a:r>
            <a:r>
              <a:rPr lang="en-US" dirty="0"/>
              <a:t>H</a:t>
            </a:r>
            <a:r>
              <a:rPr lang="en-US" dirty="0" smtClean="0"/>
              <a:t>olds Copyright?</a:t>
            </a:r>
            <a:endParaRPr lang="en-US" dirty="0"/>
          </a:p>
        </p:txBody>
      </p:sp>
      <p:sp>
        <p:nvSpPr>
          <p:cNvPr id="51203" name="Rectangle 3"/>
          <p:cNvSpPr>
            <a:spLocks noGrp="1" noChangeArrowheads="1"/>
          </p:cNvSpPr>
          <p:nvPr>
            <p:ph type="body" idx="1"/>
          </p:nvPr>
        </p:nvSpPr>
        <p:spPr>
          <a:xfrm>
            <a:off x="457200" y="1935480"/>
            <a:ext cx="8229600" cy="4517856"/>
          </a:xfrm>
        </p:spPr>
        <p:txBody>
          <a:bodyPr>
            <a:normAutofit/>
          </a:bodyPr>
          <a:lstStyle/>
          <a:p>
            <a:pPr>
              <a:lnSpc>
                <a:spcPct val="90000"/>
              </a:lnSpc>
            </a:pPr>
            <a:r>
              <a:rPr lang="en-US" dirty="0" smtClean="0"/>
              <a:t>Non-straightforward cases</a:t>
            </a:r>
          </a:p>
          <a:p>
            <a:pPr lvl="1">
              <a:lnSpc>
                <a:spcPct val="90000"/>
              </a:lnSpc>
            </a:pPr>
            <a:r>
              <a:rPr lang="en-US" dirty="0" smtClean="0"/>
              <a:t>work </a:t>
            </a:r>
            <a:r>
              <a:rPr lang="en-US" dirty="0"/>
              <a:t>for hire</a:t>
            </a:r>
          </a:p>
          <a:p>
            <a:pPr lvl="1">
              <a:lnSpc>
                <a:spcPct val="90000"/>
              </a:lnSpc>
            </a:pPr>
            <a:r>
              <a:rPr lang="en-US" dirty="0" smtClean="0"/>
              <a:t>collective works (incl. databases)</a:t>
            </a:r>
            <a:endParaRPr lang="en-US" dirty="0"/>
          </a:p>
          <a:p>
            <a:pPr lvl="1">
              <a:lnSpc>
                <a:spcPct val="90000"/>
              </a:lnSpc>
            </a:pPr>
            <a:r>
              <a:rPr lang="en-US" dirty="0" smtClean="0"/>
              <a:t>derivative </a:t>
            </a:r>
            <a:r>
              <a:rPr lang="en-US" dirty="0"/>
              <a:t>works</a:t>
            </a:r>
          </a:p>
          <a:p>
            <a:pPr lvl="1">
              <a:lnSpc>
                <a:spcPct val="90000"/>
              </a:lnSpc>
            </a:pPr>
            <a:r>
              <a:rPr lang="en-US" dirty="0" smtClean="0"/>
              <a:t>“orphan” works (new Art. 84.a of the Croatian Copyright and Related Rights Act introduced by Law NN 127/14 of 24 November 2014)</a:t>
            </a:r>
            <a:endParaRPr lang="en-US" dirty="0"/>
          </a:p>
          <a:p>
            <a:pPr>
              <a:lnSpc>
                <a:spcPct val="90000"/>
              </a:lnSpc>
            </a:pPr>
            <a:r>
              <a:rPr lang="en-US" dirty="0" smtClean="0"/>
              <a:t>Transfers of copyright</a:t>
            </a:r>
          </a:p>
          <a:p>
            <a:pPr lvl="1">
              <a:lnSpc>
                <a:spcPct val="90000"/>
              </a:lnSpc>
            </a:pPr>
            <a:r>
              <a:rPr lang="en-US" dirty="0"/>
              <a:t>a</a:t>
            </a:r>
            <a:r>
              <a:rPr lang="en-US" dirty="0" smtClean="0"/>
              <a:t>ssignment</a:t>
            </a:r>
          </a:p>
          <a:p>
            <a:pPr lvl="1">
              <a:lnSpc>
                <a:spcPct val="90000"/>
              </a:lnSpc>
            </a:pPr>
            <a:r>
              <a:rPr lang="en-US" dirty="0" smtClean="0"/>
              <a:t>license</a:t>
            </a:r>
            <a:endParaRPr lang="en-US" dirty="0"/>
          </a:p>
        </p:txBody>
      </p:sp>
    </p:spTree>
    <p:extLst>
      <p:ext uri="{BB962C8B-B14F-4D97-AF65-F5344CB8AC3E}">
        <p14:creationId xmlns:p14="http://schemas.microsoft.com/office/powerpoint/2010/main" xmlns="" val="354474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License</a:t>
            </a:r>
          </a:p>
        </p:txBody>
      </p:sp>
      <p:sp>
        <p:nvSpPr>
          <p:cNvPr id="49155" name="Rectangle 3"/>
          <p:cNvSpPr>
            <a:spLocks noGrp="1" noChangeArrowheads="1"/>
          </p:cNvSpPr>
          <p:nvPr>
            <p:ph type="body" idx="1"/>
          </p:nvPr>
        </p:nvSpPr>
        <p:spPr/>
        <p:txBody>
          <a:bodyPr/>
          <a:lstStyle/>
          <a:p>
            <a:pPr>
              <a:lnSpc>
                <a:spcPct val="90000"/>
              </a:lnSpc>
            </a:pPr>
            <a:r>
              <a:rPr lang="en-US" dirty="0"/>
              <a:t>Permission to use others’ IP</a:t>
            </a:r>
          </a:p>
          <a:p>
            <a:pPr>
              <a:lnSpc>
                <a:spcPct val="90000"/>
              </a:lnSpc>
            </a:pPr>
            <a:r>
              <a:rPr lang="en-US" dirty="0"/>
              <a:t>Promise not to sue</a:t>
            </a:r>
          </a:p>
          <a:p>
            <a:pPr>
              <a:lnSpc>
                <a:spcPct val="90000"/>
              </a:lnSpc>
            </a:pPr>
            <a:r>
              <a:rPr lang="en-US" dirty="0"/>
              <a:t>Explicit or implicit </a:t>
            </a:r>
            <a:r>
              <a:rPr lang="en-US" dirty="0" smtClean="0"/>
              <a:t>(e.g. shrink-wrap,</a:t>
            </a:r>
            <a:endParaRPr lang="en-US" dirty="0"/>
          </a:p>
          <a:p>
            <a:pPr>
              <a:lnSpc>
                <a:spcPct val="90000"/>
              </a:lnSpc>
              <a:buFont typeface="Wingdings" pitchFamily="2" charset="2"/>
              <a:buNone/>
            </a:pPr>
            <a:r>
              <a:rPr lang="en-US" dirty="0"/>
              <a:t>	click-through</a:t>
            </a:r>
            <a:r>
              <a:rPr lang="en-US" dirty="0" smtClean="0"/>
              <a:t>)</a:t>
            </a:r>
          </a:p>
          <a:p>
            <a:pPr>
              <a:lnSpc>
                <a:spcPct val="90000"/>
              </a:lnSpc>
            </a:pPr>
            <a:r>
              <a:rPr lang="en-US" dirty="0" smtClean="0"/>
              <a:t>Exclusive or non-exclusive</a:t>
            </a:r>
            <a:endParaRPr lang="en-US" dirty="0"/>
          </a:p>
          <a:p>
            <a:pPr>
              <a:lnSpc>
                <a:spcPct val="90000"/>
              </a:lnSpc>
            </a:pPr>
            <a:r>
              <a:rPr lang="en-US" dirty="0"/>
              <a:t>Not a sale </a:t>
            </a:r>
            <a:r>
              <a:rPr lang="en-US" dirty="0" smtClean="0">
                <a:latin typeface="Times New Roman"/>
                <a:cs typeface="Times New Roman"/>
              </a:rPr>
              <a:t>→</a:t>
            </a:r>
            <a:r>
              <a:rPr lang="en-US" dirty="0" smtClean="0"/>
              <a:t> </a:t>
            </a:r>
            <a:r>
              <a:rPr lang="en-US" dirty="0"/>
              <a:t>the first sale doctrine is not applicable</a:t>
            </a:r>
          </a:p>
          <a:p>
            <a:pPr>
              <a:lnSpc>
                <a:spcPct val="90000"/>
              </a:lnSpc>
            </a:pPr>
            <a:r>
              <a:rPr lang="en-US" dirty="0" smtClean="0"/>
              <a:t>Free/Open Source license ≠ giving to public </a:t>
            </a:r>
            <a:r>
              <a:rPr lang="en-US" dirty="0"/>
              <a:t>domain</a:t>
            </a:r>
          </a:p>
        </p:txBody>
      </p:sp>
    </p:spTree>
    <p:extLst>
      <p:ext uri="{BB962C8B-B14F-4D97-AF65-F5344CB8AC3E}">
        <p14:creationId xmlns:p14="http://schemas.microsoft.com/office/powerpoint/2010/main" xmlns="" val="3337483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t>Open Source</a:t>
            </a:r>
          </a:p>
        </p:txBody>
      </p:sp>
      <p:sp>
        <p:nvSpPr>
          <p:cNvPr id="50179" name="Rectangle 3"/>
          <p:cNvSpPr>
            <a:spLocks noGrp="1" noChangeArrowheads="1"/>
          </p:cNvSpPr>
          <p:nvPr>
            <p:ph type="body" idx="1"/>
          </p:nvPr>
        </p:nvSpPr>
        <p:spPr/>
        <p:txBody>
          <a:bodyPr/>
          <a:lstStyle/>
          <a:p>
            <a:r>
              <a:rPr lang="en-US" sz="2800" dirty="0"/>
              <a:t>Free (not as in ‘free beer’) v. </a:t>
            </a:r>
            <a:r>
              <a:rPr lang="en-US" sz="2800" dirty="0" smtClean="0"/>
              <a:t>OSS: Both allow to</a:t>
            </a:r>
            <a:endParaRPr lang="en-US" sz="2800" dirty="0"/>
          </a:p>
          <a:p>
            <a:pPr lvl="1"/>
            <a:r>
              <a:rPr lang="en-US" sz="2400" dirty="0" smtClean="0"/>
              <a:t>run</a:t>
            </a:r>
            <a:r>
              <a:rPr lang="en-US" sz="2400" dirty="0"/>
              <a:t>;</a:t>
            </a:r>
          </a:p>
          <a:p>
            <a:pPr lvl="1"/>
            <a:r>
              <a:rPr lang="en-US" sz="2400" dirty="0"/>
              <a:t>modify;</a:t>
            </a:r>
          </a:p>
          <a:p>
            <a:pPr lvl="1"/>
            <a:r>
              <a:rPr lang="en-US" sz="2400" dirty="0"/>
              <a:t>redistribute;</a:t>
            </a:r>
          </a:p>
          <a:p>
            <a:pPr lvl="1"/>
            <a:r>
              <a:rPr lang="en-US" sz="2400" dirty="0"/>
              <a:t>distribute modified versions.</a:t>
            </a:r>
          </a:p>
          <a:p>
            <a:r>
              <a:rPr lang="en-US" sz="2800" dirty="0" smtClean="0"/>
              <a:t>The difference between the two: FS’s ‘</a:t>
            </a:r>
            <a:r>
              <a:rPr lang="en-US" sz="2800" dirty="0" err="1" smtClean="0"/>
              <a:t>copyleft</a:t>
            </a:r>
            <a:r>
              <a:rPr lang="en-US" sz="2800" dirty="0" smtClean="0"/>
              <a:t>’ (keeping </a:t>
            </a:r>
            <a:r>
              <a:rPr lang="en-US" sz="2800" dirty="0"/>
              <a:t>software </a:t>
            </a:r>
            <a:r>
              <a:rPr lang="en-US" sz="2800" dirty="0" smtClean="0"/>
              <a:t>free)</a:t>
            </a:r>
            <a:endParaRPr lang="en-US" sz="2800" dirty="0"/>
          </a:p>
          <a:p>
            <a:r>
              <a:rPr lang="en-US" sz="2800" dirty="0"/>
              <a:t>No warranties, indemnity</a:t>
            </a:r>
          </a:p>
        </p:txBody>
      </p:sp>
    </p:spTree>
    <p:extLst>
      <p:ext uri="{BB962C8B-B14F-4D97-AF65-F5344CB8AC3E}">
        <p14:creationId xmlns:p14="http://schemas.microsoft.com/office/powerpoint/2010/main" xmlns="" val="908878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Exactly What Rights?</a:t>
            </a:r>
            <a:endParaRPr lang="en-US" dirty="0"/>
          </a:p>
        </p:txBody>
      </p:sp>
      <p:sp>
        <p:nvSpPr>
          <p:cNvPr id="32771" name="Rectangle 3"/>
          <p:cNvSpPr>
            <a:spLocks noGrp="1" noChangeArrowheads="1"/>
          </p:cNvSpPr>
          <p:nvPr>
            <p:ph type="body" idx="1"/>
          </p:nvPr>
        </p:nvSpPr>
        <p:spPr>
          <a:xfrm>
            <a:off x="457200" y="1935480"/>
            <a:ext cx="8229600" cy="4589864"/>
          </a:xfrm>
        </p:spPr>
        <p:txBody>
          <a:bodyPr>
            <a:normAutofit lnSpcReduction="10000"/>
          </a:bodyPr>
          <a:lstStyle/>
          <a:p>
            <a:r>
              <a:rPr lang="en-US" dirty="0" smtClean="0"/>
              <a:t>Categories of Copyrights:</a:t>
            </a:r>
          </a:p>
          <a:p>
            <a:pPr lvl="1"/>
            <a:r>
              <a:rPr lang="en-US" dirty="0" smtClean="0"/>
              <a:t>Economic</a:t>
            </a:r>
          </a:p>
          <a:p>
            <a:pPr lvl="2"/>
            <a:r>
              <a:rPr lang="en-US" dirty="0" smtClean="0"/>
              <a:t>Copying</a:t>
            </a:r>
          </a:p>
          <a:p>
            <a:pPr lvl="2"/>
            <a:r>
              <a:rPr lang="en-US" dirty="0" smtClean="0"/>
              <a:t>Distribution</a:t>
            </a:r>
          </a:p>
          <a:p>
            <a:pPr lvl="2"/>
            <a:r>
              <a:rPr lang="en-US" dirty="0" smtClean="0"/>
              <a:t>Modification (making derivative works)</a:t>
            </a:r>
          </a:p>
          <a:p>
            <a:pPr lvl="2"/>
            <a:r>
              <a:rPr lang="en-US" dirty="0" smtClean="0"/>
              <a:t>Public display/performance</a:t>
            </a:r>
          </a:p>
          <a:p>
            <a:pPr lvl="2"/>
            <a:r>
              <a:rPr lang="en-US" dirty="0" smtClean="0"/>
              <a:t>Communication to the public</a:t>
            </a:r>
            <a:endParaRPr lang="en-US" dirty="0"/>
          </a:p>
          <a:p>
            <a:pPr lvl="1"/>
            <a:r>
              <a:rPr lang="en-US" dirty="0" smtClean="0"/>
              <a:t>Moral</a:t>
            </a:r>
          </a:p>
          <a:p>
            <a:pPr lvl="2"/>
            <a:r>
              <a:rPr lang="en-US" dirty="0" smtClean="0"/>
              <a:t>Authorship</a:t>
            </a:r>
          </a:p>
          <a:p>
            <a:pPr lvl="2"/>
            <a:r>
              <a:rPr lang="en-US" dirty="0" smtClean="0"/>
              <a:t>Integrity</a:t>
            </a:r>
          </a:p>
          <a:p>
            <a:pPr lvl="2"/>
            <a:r>
              <a:rPr lang="en-US" dirty="0" smtClean="0"/>
              <a:t>Recall (Russia)</a:t>
            </a:r>
            <a:endParaRPr lang="en-US" dirty="0"/>
          </a:p>
          <a:p>
            <a:r>
              <a:rPr lang="en-US" dirty="0" smtClean="0"/>
              <a:t>TPMs, incl. DRM</a:t>
            </a:r>
            <a:endParaRPr lang="en-US" dirty="0"/>
          </a:p>
        </p:txBody>
      </p:sp>
    </p:spTree>
    <p:extLst>
      <p:ext uri="{BB962C8B-B14F-4D97-AF65-F5344CB8AC3E}">
        <p14:creationId xmlns:p14="http://schemas.microsoft.com/office/powerpoint/2010/main" xmlns="" val="3762882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smtClean="0"/>
              <a:t>Infringement</a:t>
            </a:r>
            <a:endParaRPr lang="en-US" dirty="0"/>
          </a:p>
        </p:txBody>
      </p:sp>
      <p:sp>
        <p:nvSpPr>
          <p:cNvPr id="35843" name="Rectangle 3"/>
          <p:cNvSpPr>
            <a:spLocks noGrp="1" noChangeArrowheads="1"/>
          </p:cNvSpPr>
          <p:nvPr>
            <p:ph type="body" idx="1"/>
          </p:nvPr>
        </p:nvSpPr>
        <p:spPr>
          <a:xfrm>
            <a:off x="457200" y="1935480"/>
            <a:ext cx="8229600" cy="4922520"/>
          </a:xfrm>
        </p:spPr>
        <p:txBody>
          <a:bodyPr>
            <a:normAutofit lnSpcReduction="10000"/>
          </a:bodyPr>
          <a:lstStyle/>
          <a:p>
            <a:r>
              <a:rPr lang="en-US" dirty="0" smtClean="0"/>
              <a:t>Liability </a:t>
            </a:r>
          </a:p>
          <a:p>
            <a:pPr lvl="1"/>
            <a:r>
              <a:rPr lang="en-US" dirty="0" smtClean="0"/>
              <a:t>Civil &amp; </a:t>
            </a:r>
            <a:r>
              <a:rPr lang="en-US" dirty="0"/>
              <a:t>criminal </a:t>
            </a:r>
            <a:r>
              <a:rPr lang="en-US" dirty="0" smtClean="0"/>
              <a:t>(on an industrial scale)</a:t>
            </a:r>
            <a:endParaRPr lang="en-US" dirty="0"/>
          </a:p>
          <a:p>
            <a:pPr lvl="1"/>
            <a:r>
              <a:rPr lang="en-US" dirty="0"/>
              <a:t>Remedies: damages &amp; </a:t>
            </a:r>
            <a:r>
              <a:rPr lang="en-US" dirty="0" smtClean="0"/>
              <a:t>injunctions</a:t>
            </a:r>
            <a:endParaRPr lang="en-US" dirty="0"/>
          </a:p>
          <a:p>
            <a:pPr lvl="1"/>
            <a:r>
              <a:rPr lang="en-US" dirty="0" smtClean="0"/>
              <a:t>Secondary liability for vicarious and contributory infringements</a:t>
            </a:r>
          </a:p>
          <a:p>
            <a:pPr lvl="1"/>
            <a:r>
              <a:rPr lang="en-US" dirty="0" smtClean="0"/>
              <a:t>Intermediaries’ liability:</a:t>
            </a:r>
          </a:p>
          <a:p>
            <a:pPr lvl="2"/>
            <a:r>
              <a:rPr lang="en-US" dirty="0" smtClean="0"/>
              <a:t>Safe harbors under DMCA &amp; EU Copyright Directive </a:t>
            </a:r>
          </a:p>
          <a:p>
            <a:pPr lvl="2"/>
            <a:r>
              <a:rPr lang="en-US" dirty="0" smtClean="0"/>
              <a:t>Fault</a:t>
            </a:r>
            <a:r>
              <a:rPr lang="en-US" dirty="0"/>
              <a:t>: actual/deemed knowledge (damages)</a:t>
            </a:r>
          </a:p>
          <a:p>
            <a:pPr lvl="2"/>
            <a:r>
              <a:rPr lang="en-US" dirty="0"/>
              <a:t>Strict liability: no knowledge (injunction</a:t>
            </a:r>
            <a:r>
              <a:rPr lang="en-US" dirty="0" smtClean="0"/>
              <a:t>)</a:t>
            </a:r>
          </a:p>
          <a:p>
            <a:r>
              <a:rPr lang="en-US" dirty="0" smtClean="0"/>
              <a:t>Defenses</a:t>
            </a:r>
            <a:endParaRPr lang="en-US" dirty="0"/>
          </a:p>
          <a:p>
            <a:pPr lvl="1"/>
            <a:r>
              <a:rPr lang="en-US" dirty="0" smtClean="0"/>
              <a:t>License</a:t>
            </a:r>
          </a:p>
          <a:p>
            <a:pPr lvl="1"/>
            <a:r>
              <a:rPr lang="en-US" dirty="0" smtClean="0"/>
              <a:t>Statutory exceptions and limitations</a:t>
            </a:r>
            <a:endParaRPr lang="en-US" dirty="0"/>
          </a:p>
          <a:p>
            <a:pPr>
              <a:buFont typeface="Wingdings" pitchFamily="2" charset="2"/>
              <a:buNone/>
            </a:pPr>
            <a:endParaRPr lang="en-US" dirty="0"/>
          </a:p>
          <a:p>
            <a:pPr marL="0" indent="0">
              <a:buNone/>
            </a:pPr>
            <a:endParaRPr lang="en-US" dirty="0"/>
          </a:p>
        </p:txBody>
      </p:sp>
    </p:spTree>
    <p:extLst>
      <p:ext uri="{BB962C8B-B14F-4D97-AF65-F5344CB8AC3E}">
        <p14:creationId xmlns:p14="http://schemas.microsoft.com/office/powerpoint/2010/main" xmlns="" val="1010332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908720"/>
            <a:ext cx="8363272" cy="1152128"/>
          </a:xfrm>
        </p:spPr>
        <p:txBody>
          <a:bodyPr>
            <a:normAutofit fontScale="90000"/>
          </a:bodyPr>
          <a:lstStyle/>
          <a:p>
            <a:r>
              <a:rPr lang="en-US" dirty="0" smtClean="0"/>
              <a:t>Memory Institutions as a Legitimate Market Distortion</a:t>
            </a:r>
            <a:endParaRPr lang="en-US" dirty="0"/>
          </a:p>
        </p:txBody>
      </p:sp>
      <p:sp>
        <p:nvSpPr>
          <p:cNvPr id="36867" name="Rectangle 3"/>
          <p:cNvSpPr>
            <a:spLocks noGrp="1" noChangeArrowheads="1"/>
          </p:cNvSpPr>
          <p:nvPr>
            <p:ph type="body" idx="1"/>
          </p:nvPr>
        </p:nvSpPr>
        <p:spPr>
          <a:xfrm>
            <a:off x="457200" y="2204864"/>
            <a:ext cx="8229600" cy="4464496"/>
          </a:xfrm>
        </p:spPr>
        <p:txBody>
          <a:bodyPr>
            <a:normAutofit/>
          </a:bodyPr>
          <a:lstStyle/>
          <a:p>
            <a:r>
              <a:rPr lang="en-US" dirty="0" smtClean="0"/>
              <a:t>Memory institutions have always been merely tolerated by copyright holders</a:t>
            </a:r>
          </a:p>
          <a:p>
            <a:r>
              <a:rPr lang="en-US" dirty="0" smtClean="0"/>
              <a:t>They are ‘competitors’ to the legitimate right holders</a:t>
            </a:r>
          </a:p>
          <a:p>
            <a:r>
              <a:rPr lang="en-US" dirty="0" smtClean="0"/>
              <a:t>They shrink the market for the legitimate copies of copyrighted works</a:t>
            </a:r>
          </a:p>
          <a:p>
            <a:r>
              <a:rPr lang="en-US" dirty="0" smtClean="0"/>
              <a:t>Attending memory institutions is a physical limitation, which is now gone</a:t>
            </a:r>
          </a:p>
          <a:p>
            <a:r>
              <a:rPr lang="en-US" dirty="0" smtClean="0"/>
              <a:t>With digitization, perfect free copies are available</a:t>
            </a:r>
          </a:p>
          <a:p>
            <a:r>
              <a:rPr lang="en-US" dirty="0" smtClean="0"/>
              <a:t>E-lending is problematic due to DRM</a:t>
            </a:r>
          </a:p>
          <a:p>
            <a:pPr marL="0" indent="0">
              <a:buNone/>
            </a:pPr>
            <a:endParaRPr lang="en-US" dirty="0" smtClean="0"/>
          </a:p>
          <a:p>
            <a:endParaRPr lang="en-US" dirty="0"/>
          </a:p>
        </p:txBody>
      </p:sp>
    </p:spTree>
    <p:extLst>
      <p:ext uri="{BB962C8B-B14F-4D97-AF65-F5344CB8AC3E}">
        <p14:creationId xmlns:p14="http://schemas.microsoft.com/office/powerpoint/2010/main" xmlns="" val="3271824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smtClean="0"/>
              <a:t>The ‘Library Exception’</a:t>
            </a:r>
            <a:endParaRPr lang="en-US" dirty="0"/>
          </a:p>
        </p:txBody>
      </p:sp>
      <p:sp>
        <p:nvSpPr>
          <p:cNvPr id="36867" name="Rectangle 3"/>
          <p:cNvSpPr>
            <a:spLocks noGrp="1" noChangeArrowheads="1"/>
          </p:cNvSpPr>
          <p:nvPr>
            <p:ph type="body" idx="1"/>
          </p:nvPr>
        </p:nvSpPr>
        <p:spPr>
          <a:xfrm>
            <a:off x="457200" y="1935480"/>
            <a:ext cx="8229600" cy="4922520"/>
          </a:xfrm>
        </p:spPr>
        <p:txBody>
          <a:bodyPr>
            <a:normAutofit lnSpcReduction="10000"/>
          </a:bodyPr>
          <a:lstStyle/>
          <a:p>
            <a:r>
              <a:rPr lang="en-US" dirty="0" smtClean="0"/>
              <a:t>The scope:</a:t>
            </a:r>
          </a:p>
          <a:p>
            <a:pPr lvl="1"/>
            <a:r>
              <a:rPr lang="en-US" dirty="0" smtClean="0"/>
              <a:t>Preservation </a:t>
            </a:r>
            <a:r>
              <a:rPr lang="en-US" dirty="0"/>
              <a:t>&amp;</a:t>
            </a:r>
            <a:r>
              <a:rPr lang="en-US" dirty="0" smtClean="0"/>
              <a:t> replacement </a:t>
            </a:r>
            <a:endParaRPr lang="en-US" dirty="0"/>
          </a:p>
          <a:p>
            <a:pPr lvl="1"/>
            <a:r>
              <a:rPr lang="en-US" dirty="0" smtClean="0"/>
              <a:t>Private study &amp; </a:t>
            </a:r>
            <a:r>
              <a:rPr lang="en-US" dirty="0"/>
              <a:t>r</a:t>
            </a:r>
            <a:r>
              <a:rPr lang="en-US" dirty="0" smtClean="0"/>
              <a:t>esearch (</a:t>
            </a:r>
            <a:r>
              <a:rPr lang="en-US" dirty="0"/>
              <a:t>m</a:t>
            </a:r>
            <a:r>
              <a:rPr lang="en-US" dirty="0" smtClean="0"/>
              <a:t>aking </a:t>
            </a:r>
            <a:r>
              <a:rPr lang="en-US" dirty="0"/>
              <a:t>a</a:t>
            </a:r>
            <a:r>
              <a:rPr lang="en-US" dirty="0" smtClean="0"/>
              <a:t>vailable </a:t>
            </a:r>
            <a:r>
              <a:rPr lang="en-US" dirty="0"/>
              <a:t>on the p</a:t>
            </a:r>
            <a:r>
              <a:rPr lang="en-US" dirty="0" smtClean="0"/>
              <a:t>remises)</a:t>
            </a:r>
            <a:endParaRPr lang="en-US" dirty="0"/>
          </a:p>
          <a:p>
            <a:pPr lvl="1"/>
            <a:r>
              <a:rPr lang="en-US" dirty="0" smtClean="0"/>
              <a:t>Copy </a:t>
            </a:r>
            <a:r>
              <a:rPr lang="en-US" dirty="0"/>
              <a:t>m</a:t>
            </a:r>
            <a:r>
              <a:rPr lang="en-US" dirty="0" smtClean="0"/>
              <a:t>achines </a:t>
            </a:r>
            <a:r>
              <a:rPr lang="en-US" dirty="0"/>
              <a:t>in the </a:t>
            </a:r>
            <a:r>
              <a:rPr lang="en-US" dirty="0" smtClean="0"/>
              <a:t>library </a:t>
            </a:r>
            <a:endParaRPr lang="en-US" dirty="0"/>
          </a:p>
          <a:p>
            <a:pPr lvl="1"/>
            <a:r>
              <a:rPr lang="en-US" dirty="0" smtClean="0"/>
              <a:t>Limitations </a:t>
            </a:r>
            <a:r>
              <a:rPr lang="en-US" dirty="0"/>
              <a:t>on </a:t>
            </a:r>
            <a:r>
              <a:rPr lang="en-US" dirty="0" smtClean="0"/>
              <a:t>remedies </a:t>
            </a:r>
            <a:endParaRPr lang="en-US" dirty="0"/>
          </a:p>
          <a:p>
            <a:pPr lvl="1"/>
            <a:r>
              <a:rPr lang="en-US" dirty="0" smtClean="0"/>
              <a:t>TPMs “</a:t>
            </a:r>
            <a:r>
              <a:rPr lang="en-US" dirty="0" err="1"/>
              <a:t>a</a:t>
            </a:r>
            <a:r>
              <a:rPr lang="en-US" dirty="0" err="1" smtClean="0"/>
              <a:t>nticircumvention</a:t>
            </a:r>
            <a:r>
              <a:rPr lang="en-US" dirty="0"/>
              <a:t>” e</a:t>
            </a:r>
            <a:r>
              <a:rPr lang="en-US" dirty="0" smtClean="0"/>
              <a:t>xemptions </a:t>
            </a:r>
            <a:r>
              <a:rPr lang="en-US" dirty="0"/>
              <a:t>for </a:t>
            </a:r>
            <a:r>
              <a:rPr lang="en-US" dirty="0" smtClean="0"/>
              <a:t>libraries</a:t>
            </a:r>
            <a:endParaRPr lang="en-US" dirty="0"/>
          </a:p>
          <a:p>
            <a:r>
              <a:rPr lang="en-US" dirty="0" smtClean="0"/>
              <a:t>Some stats:</a:t>
            </a:r>
          </a:p>
          <a:p>
            <a:pPr lvl="1"/>
            <a:r>
              <a:rPr lang="en-US" dirty="0" smtClean="0"/>
              <a:t>There are 187 WIPO member states</a:t>
            </a:r>
          </a:p>
          <a:p>
            <a:pPr lvl="1"/>
            <a:r>
              <a:rPr lang="en-US" dirty="0" smtClean="0"/>
              <a:t>No library exemption exists in 33</a:t>
            </a:r>
          </a:p>
          <a:p>
            <a:pPr lvl="1"/>
            <a:r>
              <a:rPr lang="en-US" dirty="0"/>
              <a:t>General </a:t>
            </a:r>
            <a:r>
              <a:rPr lang="en-US" dirty="0" smtClean="0"/>
              <a:t>exception </a:t>
            </a:r>
            <a:r>
              <a:rPr lang="en-US" dirty="0"/>
              <a:t>only exists in </a:t>
            </a:r>
            <a:r>
              <a:rPr lang="en-US" dirty="0" smtClean="0"/>
              <a:t>34                  (incl. Croatia)</a:t>
            </a:r>
            <a:endParaRPr lang="en-US" dirty="0"/>
          </a:p>
          <a:p>
            <a:pPr lvl="1"/>
            <a:endParaRPr lang="en-US" dirty="0"/>
          </a:p>
        </p:txBody>
      </p:sp>
    </p:spTree>
    <p:extLst>
      <p:ext uri="{BB962C8B-B14F-4D97-AF65-F5344CB8AC3E}">
        <p14:creationId xmlns:p14="http://schemas.microsoft.com/office/powerpoint/2010/main" xmlns="" val="198175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smtClean="0"/>
              <a:t>The Legal Basis</a:t>
            </a:r>
            <a:endParaRPr lang="en-US" dirty="0"/>
          </a:p>
        </p:txBody>
      </p:sp>
      <p:sp>
        <p:nvSpPr>
          <p:cNvPr id="36867" name="Rectangle 3"/>
          <p:cNvSpPr>
            <a:spLocks noGrp="1" noChangeArrowheads="1"/>
          </p:cNvSpPr>
          <p:nvPr>
            <p:ph type="body" idx="1"/>
          </p:nvPr>
        </p:nvSpPr>
        <p:spPr>
          <a:xfrm>
            <a:off x="457200" y="1935480"/>
            <a:ext cx="8229600" cy="4733880"/>
          </a:xfrm>
        </p:spPr>
        <p:txBody>
          <a:bodyPr>
            <a:normAutofit/>
          </a:bodyPr>
          <a:lstStyle/>
          <a:p>
            <a:r>
              <a:rPr lang="en-US" dirty="0" smtClean="0"/>
              <a:t>The Berne Convention’s 3-step test: “</a:t>
            </a:r>
            <a:r>
              <a:rPr lang="en-US" dirty="0"/>
              <a:t>It shall be a matter for legislation in the countries of the Union to </a:t>
            </a:r>
            <a:r>
              <a:rPr lang="en-US" b="1" dirty="0"/>
              <a:t>permit the reproduction </a:t>
            </a:r>
            <a:r>
              <a:rPr lang="en-US" dirty="0"/>
              <a:t>of such works in </a:t>
            </a:r>
            <a:r>
              <a:rPr lang="en-US" b="1" dirty="0"/>
              <a:t>certain special cases</a:t>
            </a:r>
            <a:r>
              <a:rPr lang="en-US" dirty="0"/>
              <a:t>, provided that such reproduction does </a:t>
            </a:r>
            <a:r>
              <a:rPr lang="en-US" b="1" dirty="0"/>
              <a:t>not conflict with a normal exploitation </a:t>
            </a:r>
            <a:r>
              <a:rPr lang="en-US" dirty="0"/>
              <a:t>of the work and does </a:t>
            </a:r>
            <a:r>
              <a:rPr lang="en-US" b="1" dirty="0"/>
              <a:t>not unreasonably prejudice the legitimate interests of the </a:t>
            </a:r>
            <a:r>
              <a:rPr lang="en-US" b="1" dirty="0" smtClean="0"/>
              <a:t>author</a:t>
            </a:r>
            <a:r>
              <a:rPr lang="en-US" dirty="0" smtClean="0"/>
              <a:t>” (Art. 9(2)).</a:t>
            </a:r>
          </a:p>
          <a:p>
            <a:r>
              <a:rPr lang="en-US" dirty="0" smtClean="0"/>
              <a:t>TRIPs Agreement: similar text of Art. 13.</a:t>
            </a:r>
          </a:p>
          <a:p>
            <a:r>
              <a:rPr lang="en-US" dirty="0" smtClean="0"/>
              <a:t>U.S.: </a:t>
            </a:r>
            <a:r>
              <a:rPr lang="en-GB" dirty="0"/>
              <a:t>Copyright Act §</a:t>
            </a:r>
            <a:r>
              <a:rPr lang="en-GB" dirty="0" smtClean="0"/>
              <a:t>108; the ‘</a:t>
            </a:r>
            <a:r>
              <a:rPr lang="en-US" dirty="0" smtClean="0"/>
              <a:t>Fair Use’ doctrine</a:t>
            </a:r>
          </a:p>
          <a:p>
            <a:r>
              <a:rPr lang="en-US" dirty="0" smtClean="0"/>
              <a:t>UK &amp; the Commonwealth: statutory ‘Fair Dealing’</a:t>
            </a:r>
            <a:endParaRPr lang="en-US" dirty="0"/>
          </a:p>
        </p:txBody>
      </p:sp>
    </p:spTree>
    <p:extLst>
      <p:ext uri="{BB962C8B-B14F-4D97-AF65-F5344CB8AC3E}">
        <p14:creationId xmlns:p14="http://schemas.microsoft.com/office/powerpoint/2010/main" xmlns="" val="2822393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smtClean="0"/>
              <a:t>The Language Used</a:t>
            </a:r>
            <a:endParaRPr lang="en-US" dirty="0"/>
          </a:p>
        </p:txBody>
      </p:sp>
      <p:sp>
        <p:nvSpPr>
          <p:cNvPr id="36867" name="Rectangle 3"/>
          <p:cNvSpPr>
            <a:spLocks noGrp="1" noChangeArrowheads="1"/>
          </p:cNvSpPr>
          <p:nvPr>
            <p:ph type="body" idx="1"/>
          </p:nvPr>
        </p:nvSpPr>
        <p:spPr>
          <a:xfrm>
            <a:off x="457200" y="1935480"/>
            <a:ext cx="8229600" cy="4733880"/>
          </a:xfrm>
        </p:spPr>
        <p:txBody>
          <a:bodyPr>
            <a:normAutofit fontScale="85000" lnSpcReduction="20000"/>
          </a:bodyPr>
          <a:lstStyle/>
          <a:p>
            <a:r>
              <a:rPr lang="en-US" dirty="0"/>
              <a:t>“specific acts of reproduction made by </a:t>
            </a:r>
            <a:r>
              <a:rPr lang="en-US" b="1" dirty="0"/>
              <a:t>publicly accessible libraries, educational establishments or museums</a:t>
            </a:r>
            <a:r>
              <a:rPr lang="en-US" dirty="0"/>
              <a:t>, or by archives, which are not for direct or indirect economic or commercial advantage” (</a:t>
            </a:r>
            <a:r>
              <a:rPr lang="en-US" dirty="0" smtClean="0"/>
              <a:t>Malta Copyright Act Art</a:t>
            </a:r>
            <a:r>
              <a:rPr lang="en-US" dirty="0"/>
              <a:t>. 9(1)(d</a:t>
            </a:r>
            <a:r>
              <a:rPr lang="en-US" dirty="0" smtClean="0"/>
              <a:t>))</a:t>
            </a:r>
          </a:p>
          <a:p>
            <a:r>
              <a:rPr lang="en-GB" dirty="0"/>
              <a:t>“communication to the public, </a:t>
            </a:r>
            <a:r>
              <a:rPr lang="en-GB" b="1" dirty="0"/>
              <a:t>for the purpose of research or private study</a:t>
            </a:r>
            <a:r>
              <a:rPr lang="en-GB" dirty="0"/>
              <a:t>, to individual members of the public by </a:t>
            </a:r>
            <a:r>
              <a:rPr lang="en-GB" b="1" dirty="0"/>
              <a:t>dedicated terminals on the premises</a:t>
            </a:r>
            <a:r>
              <a:rPr lang="en-GB" dirty="0"/>
              <a:t> of </a:t>
            </a:r>
            <a:r>
              <a:rPr lang="en-GB" dirty="0" smtClean="0"/>
              <a:t>[memory institutions</a:t>
            </a:r>
            <a:r>
              <a:rPr lang="en-GB" dirty="0"/>
              <a:t>] of works and other subject-matter, </a:t>
            </a:r>
            <a:r>
              <a:rPr lang="en-GB" b="1" dirty="0"/>
              <a:t>not subject to purchase or licensing terms</a:t>
            </a:r>
            <a:r>
              <a:rPr lang="en-GB" dirty="0"/>
              <a:t>, which are contained in their collections” (</a:t>
            </a:r>
            <a:r>
              <a:rPr lang="en-GB" dirty="0" smtClean="0"/>
              <a:t>Malta Copyright Act </a:t>
            </a:r>
            <a:r>
              <a:rPr lang="en-GB" dirty="0"/>
              <a:t>Art. 9(1)(v</a:t>
            </a:r>
            <a:r>
              <a:rPr lang="en-GB" dirty="0" smtClean="0"/>
              <a:t>)).</a:t>
            </a:r>
          </a:p>
          <a:p>
            <a:r>
              <a:rPr lang="en-US" dirty="0" smtClean="0"/>
              <a:t>‘three </a:t>
            </a:r>
            <a:r>
              <a:rPr lang="en-US" dirty="0"/>
              <a:t>copies or </a:t>
            </a:r>
            <a:r>
              <a:rPr lang="en-US" dirty="0" err="1"/>
              <a:t>phonorecords</a:t>
            </a:r>
            <a:r>
              <a:rPr lang="en-US" dirty="0"/>
              <a:t> of a published work duplicated solely </a:t>
            </a:r>
            <a:r>
              <a:rPr lang="en-US" b="1" dirty="0"/>
              <a:t>for the purpose of replacement of a copy or </a:t>
            </a:r>
            <a:r>
              <a:rPr lang="en-US" b="1" dirty="0" err="1"/>
              <a:t>phonorecord</a:t>
            </a:r>
            <a:r>
              <a:rPr lang="en-US" b="1" dirty="0"/>
              <a:t> that is damaged, deteriorating, lost, or stolen, or if the existing format in which the work is stored has become </a:t>
            </a:r>
            <a:r>
              <a:rPr lang="en-US" b="1" dirty="0" smtClean="0"/>
              <a:t>obsolete</a:t>
            </a:r>
            <a:r>
              <a:rPr lang="en-US" dirty="0" smtClean="0"/>
              <a:t>”</a:t>
            </a:r>
            <a:r>
              <a:rPr lang="en-GB" dirty="0" smtClean="0"/>
              <a:t> (U.S. Copyright Act §108 as amended by DMCA)</a:t>
            </a:r>
            <a:endParaRPr lang="en-US" dirty="0"/>
          </a:p>
        </p:txBody>
      </p:sp>
    </p:spTree>
    <p:extLst>
      <p:ext uri="{BB962C8B-B14F-4D97-AF65-F5344CB8AC3E}">
        <p14:creationId xmlns:p14="http://schemas.microsoft.com/office/powerpoint/2010/main" xmlns="" val="1205197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dirty="0"/>
              <a:t>Today’s Themes</a:t>
            </a:r>
            <a:endParaRPr lang="nl-NL" dirty="0"/>
          </a:p>
        </p:txBody>
      </p:sp>
      <p:sp>
        <p:nvSpPr>
          <p:cNvPr id="73731" name="Rectangle 3"/>
          <p:cNvSpPr>
            <a:spLocks noGrp="1" noChangeArrowheads="1"/>
          </p:cNvSpPr>
          <p:nvPr>
            <p:ph type="body" idx="1"/>
          </p:nvPr>
        </p:nvSpPr>
        <p:spPr>
          <a:xfrm>
            <a:off x="457200" y="1935480"/>
            <a:ext cx="8229600" cy="4373840"/>
          </a:xfrm>
        </p:spPr>
        <p:txBody>
          <a:bodyPr>
            <a:normAutofit lnSpcReduction="10000"/>
          </a:bodyPr>
          <a:lstStyle/>
          <a:p>
            <a:pPr marL="609600" indent="-609600">
              <a:buFontTx/>
              <a:buNone/>
            </a:pPr>
            <a:r>
              <a:rPr lang="en-GB" sz="2800" dirty="0" smtClean="0"/>
              <a:t>1. Museums and regulation</a:t>
            </a:r>
          </a:p>
          <a:p>
            <a:pPr marL="609600" indent="-609600">
              <a:buFontTx/>
              <a:buNone/>
            </a:pPr>
            <a:r>
              <a:rPr lang="en-GB" sz="2800" dirty="0" smtClean="0"/>
              <a:t>	</a:t>
            </a:r>
            <a:r>
              <a:rPr lang="en-GB" sz="2400" dirty="0" smtClean="0"/>
              <a:t>- regulation and its forms</a:t>
            </a:r>
          </a:p>
          <a:p>
            <a:pPr marL="609600" indent="-609600">
              <a:buFontTx/>
              <a:buNone/>
            </a:pPr>
            <a:r>
              <a:rPr lang="en-GB" sz="2400" dirty="0"/>
              <a:t>	</a:t>
            </a:r>
            <a:r>
              <a:rPr lang="en-GB" sz="2400" dirty="0" smtClean="0"/>
              <a:t>- the stakeholders</a:t>
            </a:r>
          </a:p>
          <a:p>
            <a:pPr marL="609600" indent="-609600">
              <a:buFontTx/>
              <a:buNone/>
            </a:pPr>
            <a:r>
              <a:rPr lang="en-GB" sz="2800" dirty="0" smtClean="0"/>
              <a:t>2. Intellectual Property</a:t>
            </a:r>
            <a:endParaRPr lang="en-GB" sz="2800" dirty="0"/>
          </a:p>
          <a:p>
            <a:pPr marL="609600" indent="-609600">
              <a:buFontTx/>
              <a:buNone/>
            </a:pPr>
            <a:r>
              <a:rPr lang="en-GB" sz="2400" dirty="0"/>
              <a:t>	</a:t>
            </a:r>
            <a:r>
              <a:rPr lang="en-GB" sz="2400" dirty="0" smtClean="0"/>
              <a:t>- notion and basic concepts</a:t>
            </a:r>
          </a:p>
          <a:p>
            <a:pPr marL="609600" indent="-609600">
              <a:buFontTx/>
              <a:buNone/>
            </a:pPr>
            <a:r>
              <a:rPr lang="en-GB" sz="2400" dirty="0" smtClean="0"/>
              <a:t>	- copyright, its scope and exceptions</a:t>
            </a:r>
          </a:p>
          <a:p>
            <a:pPr marL="609600" indent="-609600">
              <a:buFontTx/>
              <a:buNone/>
            </a:pPr>
            <a:r>
              <a:rPr lang="en-GB" sz="2400" dirty="0" smtClean="0"/>
              <a:t>	- licensing, incl. F/OSS</a:t>
            </a:r>
          </a:p>
          <a:p>
            <a:pPr marL="609600" indent="-609600">
              <a:buFontTx/>
              <a:buNone/>
            </a:pPr>
            <a:r>
              <a:rPr lang="en-GB" sz="2800" dirty="0" smtClean="0"/>
              <a:t>3. Privacy and Data Protection</a:t>
            </a:r>
            <a:endParaRPr lang="en-GB" sz="2800" dirty="0"/>
          </a:p>
          <a:p>
            <a:pPr marL="609600" indent="-609600">
              <a:buFontTx/>
              <a:buNone/>
            </a:pPr>
            <a:r>
              <a:rPr lang="en-GB" sz="2400" dirty="0"/>
              <a:t>	</a:t>
            </a:r>
            <a:r>
              <a:rPr lang="en-GB" sz="2400" dirty="0" smtClean="0"/>
              <a:t>- core ideas and definitions</a:t>
            </a:r>
          </a:p>
          <a:p>
            <a:pPr marL="609600" indent="-609600">
              <a:buFontTx/>
              <a:buNone/>
            </a:pPr>
            <a:r>
              <a:rPr lang="en-GB" sz="2400" dirty="0"/>
              <a:t>	</a:t>
            </a:r>
            <a:r>
              <a:rPr lang="en-GB" sz="2400" dirty="0" smtClean="0"/>
              <a:t>- memory institutions as privacy guardians</a:t>
            </a:r>
            <a:endParaRPr lang="en-GB" sz="2400" dirty="0"/>
          </a:p>
        </p:txBody>
      </p:sp>
    </p:spTree>
    <p:extLst>
      <p:ext uri="{BB962C8B-B14F-4D97-AF65-F5344CB8AC3E}">
        <p14:creationId xmlns:p14="http://schemas.microsoft.com/office/powerpoint/2010/main" xmlns="" val="600525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 calcmode="lin" valueType="num">
                                      <p:cBhvr additive="base">
                                        <p:cTn id="7" dur="500" fill="hold"/>
                                        <p:tgtEl>
                                          <p:spTgt spid="73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73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3731">
                                            <p:txEl>
                                              <p:pRg st="1" end="1"/>
                                            </p:txEl>
                                          </p:spTgt>
                                        </p:tgtEl>
                                        <p:attrNameLst>
                                          <p:attrName>style.visibility</p:attrName>
                                        </p:attrNameLst>
                                      </p:cBhvr>
                                      <p:to>
                                        <p:strVal val="visible"/>
                                      </p:to>
                                    </p:set>
                                    <p:anim calcmode="lin" valueType="num">
                                      <p:cBhvr additive="base">
                                        <p:cTn id="13" dur="500" fill="hold"/>
                                        <p:tgtEl>
                                          <p:spTgt spid="737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373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3731">
                                            <p:txEl>
                                              <p:pRg st="2" end="2"/>
                                            </p:txEl>
                                          </p:spTgt>
                                        </p:tgtEl>
                                        <p:attrNameLst>
                                          <p:attrName>style.visibility</p:attrName>
                                        </p:attrNameLst>
                                      </p:cBhvr>
                                      <p:to>
                                        <p:strVal val="visible"/>
                                      </p:to>
                                    </p:set>
                                    <p:anim calcmode="lin" valueType="num">
                                      <p:cBhvr additive="base">
                                        <p:cTn id="19" dur="500" fill="hold"/>
                                        <p:tgtEl>
                                          <p:spTgt spid="737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373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3731">
                                            <p:txEl>
                                              <p:pRg st="3" end="3"/>
                                            </p:txEl>
                                          </p:spTgt>
                                        </p:tgtEl>
                                        <p:attrNameLst>
                                          <p:attrName>style.visibility</p:attrName>
                                        </p:attrNameLst>
                                      </p:cBhvr>
                                      <p:to>
                                        <p:strVal val="visible"/>
                                      </p:to>
                                    </p:set>
                                    <p:anim calcmode="lin" valueType="num">
                                      <p:cBhvr additive="base">
                                        <p:cTn id="25" dur="500" fill="hold"/>
                                        <p:tgtEl>
                                          <p:spTgt spid="737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373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3731">
                                            <p:txEl>
                                              <p:pRg st="4" end="4"/>
                                            </p:txEl>
                                          </p:spTgt>
                                        </p:tgtEl>
                                        <p:attrNameLst>
                                          <p:attrName>style.visibility</p:attrName>
                                        </p:attrNameLst>
                                      </p:cBhvr>
                                      <p:to>
                                        <p:strVal val="visible"/>
                                      </p:to>
                                    </p:set>
                                    <p:anim calcmode="lin" valueType="num">
                                      <p:cBhvr additive="base">
                                        <p:cTn id="31" dur="500" fill="hold"/>
                                        <p:tgtEl>
                                          <p:spTgt spid="7373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373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whoosh.wav"/>
                                        </p:tgtEl>
                                      </p:cMediaNode>
                                    </p:audio>
                                  </p:sub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3731">
                                            <p:txEl>
                                              <p:pRg st="5" end="5"/>
                                            </p:txEl>
                                          </p:spTgt>
                                        </p:tgtEl>
                                        <p:attrNameLst>
                                          <p:attrName>style.visibility</p:attrName>
                                        </p:attrNameLst>
                                      </p:cBhvr>
                                      <p:to>
                                        <p:strVal val="visible"/>
                                      </p:to>
                                    </p:set>
                                    <p:anim calcmode="lin" valueType="num">
                                      <p:cBhvr additive="base">
                                        <p:cTn id="37" dur="500" fill="hold"/>
                                        <p:tgtEl>
                                          <p:spTgt spid="7373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373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whoosh.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3731">
                                            <p:txEl>
                                              <p:pRg st="6" end="6"/>
                                            </p:txEl>
                                          </p:spTgt>
                                        </p:tgtEl>
                                        <p:attrNameLst>
                                          <p:attrName>style.visibility</p:attrName>
                                        </p:attrNameLst>
                                      </p:cBhvr>
                                      <p:to>
                                        <p:strVal val="visible"/>
                                      </p:to>
                                    </p:set>
                                    <p:anim calcmode="lin" valueType="num">
                                      <p:cBhvr additive="base">
                                        <p:cTn id="43" dur="500" fill="hold"/>
                                        <p:tgtEl>
                                          <p:spTgt spid="7373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3731">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2" name="whoosh.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3731">
                                            <p:txEl>
                                              <p:pRg st="7" end="7"/>
                                            </p:txEl>
                                          </p:spTgt>
                                        </p:tgtEl>
                                        <p:attrNameLst>
                                          <p:attrName>style.visibility</p:attrName>
                                        </p:attrNameLst>
                                      </p:cBhvr>
                                      <p:to>
                                        <p:strVal val="visible"/>
                                      </p:to>
                                    </p:set>
                                    <p:anim calcmode="lin" valueType="num">
                                      <p:cBhvr additive="base">
                                        <p:cTn id="49" dur="500" fill="hold"/>
                                        <p:tgtEl>
                                          <p:spTgt spid="73731">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3731">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2" name="whoosh.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73731">
                                            <p:txEl>
                                              <p:pRg st="8" end="8"/>
                                            </p:txEl>
                                          </p:spTgt>
                                        </p:tgtEl>
                                        <p:attrNameLst>
                                          <p:attrName>style.visibility</p:attrName>
                                        </p:attrNameLst>
                                      </p:cBhvr>
                                      <p:to>
                                        <p:strVal val="visible"/>
                                      </p:to>
                                    </p:set>
                                    <p:anim calcmode="lin" valueType="num">
                                      <p:cBhvr additive="base">
                                        <p:cTn id="55" dur="500" fill="hold"/>
                                        <p:tgtEl>
                                          <p:spTgt spid="73731">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73731">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2" name="whoosh.wav"/>
                                        </p:tgtEl>
                                      </p:cMediaNode>
                                    </p:audio>
                                  </p:sub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73731">
                                            <p:txEl>
                                              <p:pRg st="9" end="9"/>
                                            </p:txEl>
                                          </p:spTgt>
                                        </p:tgtEl>
                                        <p:attrNameLst>
                                          <p:attrName>style.visibility</p:attrName>
                                        </p:attrNameLst>
                                      </p:cBhvr>
                                      <p:to>
                                        <p:strVal val="visible"/>
                                      </p:to>
                                    </p:set>
                                    <p:anim calcmode="lin" valueType="num">
                                      <p:cBhvr additive="base">
                                        <p:cTn id="61" dur="500" fill="hold"/>
                                        <p:tgtEl>
                                          <p:spTgt spid="73731">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73731">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2" name="whoosh.wav"/>
                                        </p:tgtEl>
                                      </p:cMediaNode>
                                    </p:audio>
                                  </p:subTnLst>
                                </p:cTn>
                              </p:par>
                            </p:childTnLst>
                          </p:cTn>
                        </p:par>
                        <p:par>
                          <p:cTn id="63" fill="hold" nodeType="afterGroup">
                            <p:stCondLst>
                              <p:cond delay="500"/>
                            </p:stCondLst>
                            <p:childTnLst>
                              <p:par>
                                <p:cTn id="64" presetID="2" presetClass="entr" presetSubtype="1" fill="hold" grpId="0" nodeType="afterEffect">
                                  <p:stCondLst>
                                    <p:cond delay="0"/>
                                  </p:stCondLst>
                                  <p:childTnLst>
                                    <p:set>
                                      <p:cBhvr>
                                        <p:cTn id="65" dur="1" fill="hold">
                                          <p:stCondLst>
                                            <p:cond delay="0"/>
                                          </p:stCondLst>
                                        </p:cTn>
                                        <p:tgtEl>
                                          <p:spTgt spid="73730"/>
                                        </p:tgtEl>
                                        <p:attrNameLst>
                                          <p:attrName>style.visibility</p:attrName>
                                        </p:attrNameLst>
                                      </p:cBhvr>
                                      <p:to>
                                        <p:strVal val="visible"/>
                                      </p:to>
                                    </p:set>
                                    <p:anim calcmode="lin" valueType="num">
                                      <p:cBhvr additive="base">
                                        <p:cTn id="66" dur="500" fill="hold"/>
                                        <p:tgtEl>
                                          <p:spTgt spid="73730"/>
                                        </p:tgtEl>
                                        <p:attrNameLst>
                                          <p:attrName>ppt_x</p:attrName>
                                        </p:attrNameLst>
                                      </p:cBhvr>
                                      <p:tavLst>
                                        <p:tav tm="0">
                                          <p:val>
                                            <p:strVal val="#ppt_x"/>
                                          </p:val>
                                        </p:tav>
                                        <p:tav tm="100000">
                                          <p:val>
                                            <p:strVal val="#ppt_x"/>
                                          </p:val>
                                        </p:tav>
                                      </p:tavLst>
                                    </p:anim>
                                    <p:anim calcmode="lin" valueType="num">
                                      <p:cBhvr additive="base">
                                        <p:cTn id="67" dur="500" fill="hold"/>
                                        <p:tgtEl>
                                          <p:spTgt spid="7373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autoUpdateAnimBg="0"/>
      <p:bldP spid="73731"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908720"/>
            <a:ext cx="8229600" cy="1152128"/>
          </a:xfrm>
        </p:spPr>
        <p:txBody>
          <a:bodyPr>
            <a:normAutofit fontScale="90000"/>
          </a:bodyPr>
          <a:lstStyle/>
          <a:p>
            <a:r>
              <a:rPr lang="en-US" dirty="0" smtClean="0"/>
              <a:t>Croatia </a:t>
            </a:r>
            <a:br>
              <a:rPr lang="en-US" dirty="0" smtClean="0"/>
            </a:br>
            <a:r>
              <a:rPr lang="en-US" dirty="0" smtClean="0"/>
              <a:t>Copyright </a:t>
            </a:r>
            <a:r>
              <a:rPr lang="en-US" dirty="0"/>
              <a:t>and Related Rights Act </a:t>
            </a:r>
          </a:p>
        </p:txBody>
      </p:sp>
      <p:sp>
        <p:nvSpPr>
          <p:cNvPr id="36867" name="Rectangle 3"/>
          <p:cNvSpPr>
            <a:spLocks noGrp="1" noChangeArrowheads="1"/>
          </p:cNvSpPr>
          <p:nvPr>
            <p:ph type="body" idx="1"/>
          </p:nvPr>
        </p:nvSpPr>
        <p:spPr>
          <a:xfrm>
            <a:off x="457200" y="2132856"/>
            <a:ext cx="8229600" cy="4248472"/>
          </a:xfrm>
        </p:spPr>
        <p:txBody>
          <a:bodyPr>
            <a:normAutofit/>
          </a:bodyPr>
          <a:lstStyle/>
          <a:p>
            <a:pPr marL="0" indent="0">
              <a:buNone/>
            </a:pPr>
            <a:r>
              <a:rPr lang="en-US" dirty="0" smtClean="0"/>
              <a:t>Article </a:t>
            </a:r>
            <a:r>
              <a:rPr lang="en-US" dirty="0"/>
              <a:t>84 </a:t>
            </a:r>
            <a:r>
              <a:rPr lang="en-US" dirty="0" smtClean="0"/>
              <a:t>(as amended by Law NN 127/14)</a:t>
            </a:r>
          </a:p>
          <a:p>
            <a:pPr marL="0" indent="0">
              <a:buNone/>
            </a:pPr>
            <a:r>
              <a:rPr lang="en-US" dirty="0" err="1"/>
              <a:t>Javni</a:t>
            </a:r>
            <a:r>
              <a:rPr lang="en-US" dirty="0"/>
              <a:t> </a:t>
            </a:r>
            <a:r>
              <a:rPr lang="en-US" dirty="0" err="1"/>
              <a:t>arhivi</a:t>
            </a:r>
            <a:r>
              <a:rPr lang="en-US" dirty="0"/>
              <a:t>, </a:t>
            </a:r>
            <a:r>
              <a:rPr lang="en-US" dirty="0" err="1"/>
              <a:t>javne</a:t>
            </a:r>
            <a:r>
              <a:rPr lang="en-US" dirty="0"/>
              <a:t> </a:t>
            </a:r>
            <a:r>
              <a:rPr lang="en-US" dirty="0" err="1"/>
              <a:t>knjižnice</a:t>
            </a:r>
            <a:r>
              <a:rPr lang="en-US" dirty="0"/>
              <a:t>, </a:t>
            </a:r>
            <a:r>
              <a:rPr lang="en-US" dirty="0" err="1"/>
              <a:t>muzeji</a:t>
            </a:r>
            <a:r>
              <a:rPr lang="en-US" dirty="0"/>
              <a:t> </a:t>
            </a:r>
            <a:r>
              <a:rPr lang="en-US" dirty="0" err="1"/>
              <a:t>i</a:t>
            </a:r>
            <a:r>
              <a:rPr lang="en-US" dirty="0"/>
              <a:t> </a:t>
            </a:r>
            <a:r>
              <a:rPr lang="en-US" dirty="0" err="1"/>
              <a:t>druge</a:t>
            </a:r>
            <a:r>
              <a:rPr lang="en-US" dirty="0"/>
              <a:t> </a:t>
            </a:r>
            <a:r>
              <a:rPr lang="en-US" dirty="0" err="1"/>
              <a:t>pravne</a:t>
            </a:r>
            <a:r>
              <a:rPr lang="en-US" dirty="0"/>
              <a:t> </a:t>
            </a:r>
            <a:r>
              <a:rPr lang="en-US" dirty="0" err="1"/>
              <a:t>osobe</a:t>
            </a:r>
            <a:r>
              <a:rPr lang="en-US" dirty="0"/>
              <a:t> </a:t>
            </a:r>
            <a:r>
              <a:rPr lang="en-US" dirty="0" err="1"/>
              <a:t>koje</a:t>
            </a:r>
            <a:r>
              <a:rPr lang="en-US" dirty="0"/>
              <a:t> </a:t>
            </a:r>
            <a:r>
              <a:rPr lang="en-US" dirty="0" err="1"/>
              <a:t>obavljaju</a:t>
            </a:r>
            <a:r>
              <a:rPr lang="en-US" dirty="0"/>
              <a:t> </a:t>
            </a:r>
            <a:r>
              <a:rPr lang="en-US" dirty="0" err="1"/>
              <a:t>muzejsku</a:t>
            </a:r>
            <a:r>
              <a:rPr lang="en-US" dirty="0"/>
              <a:t> </a:t>
            </a:r>
            <a:r>
              <a:rPr lang="en-US" dirty="0" err="1"/>
              <a:t>djelatnost</a:t>
            </a:r>
            <a:r>
              <a:rPr lang="en-US" dirty="0"/>
              <a:t>, </a:t>
            </a:r>
            <a:r>
              <a:rPr lang="en-US" dirty="0" err="1"/>
              <a:t>obrazovne</a:t>
            </a:r>
            <a:r>
              <a:rPr lang="en-US" dirty="0"/>
              <a:t> </a:t>
            </a:r>
            <a:r>
              <a:rPr lang="en-US" dirty="0" err="1"/>
              <a:t>i</a:t>
            </a:r>
            <a:r>
              <a:rPr lang="en-US" dirty="0"/>
              <a:t> </a:t>
            </a:r>
            <a:r>
              <a:rPr lang="en-US" dirty="0" err="1"/>
              <a:t>znanstvene</a:t>
            </a:r>
            <a:r>
              <a:rPr lang="en-US" dirty="0"/>
              <a:t> </a:t>
            </a:r>
            <a:r>
              <a:rPr lang="en-US" dirty="0" err="1"/>
              <a:t>ustanove</a:t>
            </a:r>
            <a:r>
              <a:rPr lang="en-US" dirty="0"/>
              <a:t>, </a:t>
            </a:r>
            <a:r>
              <a:rPr lang="en-US" dirty="0" err="1"/>
              <a:t>ustanove</a:t>
            </a:r>
            <a:r>
              <a:rPr lang="en-US" dirty="0"/>
              <a:t> </a:t>
            </a:r>
            <a:r>
              <a:rPr lang="en-US" dirty="0" err="1"/>
              <a:t>za</a:t>
            </a:r>
            <a:r>
              <a:rPr lang="en-US" dirty="0"/>
              <a:t> </a:t>
            </a:r>
            <a:r>
              <a:rPr lang="en-US" dirty="0" err="1"/>
              <a:t>predškolski</a:t>
            </a:r>
            <a:r>
              <a:rPr lang="en-US" dirty="0"/>
              <a:t> </a:t>
            </a:r>
            <a:r>
              <a:rPr lang="en-US" dirty="0" err="1"/>
              <a:t>odgoj</a:t>
            </a:r>
            <a:r>
              <a:rPr lang="en-US" dirty="0"/>
              <a:t> </a:t>
            </a:r>
            <a:r>
              <a:rPr lang="en-US" dirty="0" err="1"/>
              <a:t>i</a:t>
            </a:r>
            <a:r>
              <a:rPr lang="en-US" dirty="0"/>
              <a:t> </a:t>
            </a:r>
            <a:r>
              <a:rPr lang="en-US" dirty="0" err="1"/>
              <a:t>socijalne</a:t>
            </a:r>
            <a:r>
              <a:rPr lang="en-US" dirty="0"/>
              <a:t> (</a:t>
            </a:r>
            <a:r>
              <a:rPr lang="en-US" dirty="0" err="1"/>
              <a:t>karitativne</a:t>
            </a:r>
            <a:r>
              <a:rPr lang="en-US" dirty="0"/>
              <a:t>) </a:t>
            </a:r>
            <a:r>
              <a:rPr lang="en-US" dirty="0" err="1"/>
              <a:t>ustanove</a:t>
            </a:r>
            <a:r>
              <a:rPr lang="en-US" dirty="0"/>
              <a:t> </a:t>
            </a:r>
            <a:r>
              <a:rPr lang="en-US" dirty="0" err="1"/>
              <a:t>mogu</a:t>
            </a:r>
            <a:r>
              <a:rPr lang="en-US" dirty="0"/>
              <a:t> </a:t>
            </a:r>
            <a:r>
              <a:rPr lang="en-US" dirty="0" err="1"/>
              <a:t>iz</a:t>
            </a:r>
            <a:r>
              <a:rPr lang="en-US" dirty="0"/>
              <a:t> </a:t>
            </a:r>
            <a:r>
              <a:rPr lang="en-US" dirty="0" err="1"/>
              <a:t>vlastitog</a:t>
            </a:r>
            <a:r>
              <a:rPr lang="en-US" dirty="0"/>
              <a:t> </a:t>
            </a:r>
            <a:r>
              <a:rPr lang="en-US" dirty="0" err="1"/>
              <a:t>primjerka</a:t>
            </a:r>
            <a:r>
              <a:rPr lang="en-US" dirty="0"/>
              <a:t> </a:t>
            </a:r>
            <a:r>
              <a:rPr lang="en-US" dirty="0" err="1"/>
              <a:t>reproducirati</a:t>
            </a:r>
            <a:r>
              <a:rPr lang="en-US" dirty="0"/>
              <a:t> </a:t>
            </a:r>
            <a:r>
              <a:rPr lang="en-US" dirty="0" err="1"/>
              <a:t>autorsko</a:t>
            </a:r>
            <a:r>
              <a:rPr lang="en-US" dirty="0"/>
              <a:t> </a:t>
            </a:r>
            <a:r>
              <a:rPr lang="en-US" dirty="0" err="1"/>
              <a:t>djelo</a:t>
            </a:r>
            <a:r>
              <a:rPr lang="en-US" dirty="0"/>
              <a:t> </a:t>
            </a:r>
            <a:r>
              <a:rPr lang="en-US" dirty="0" err="1"/>
              <a:t>na</a:t>
            </a:r>
            <a:r>
              <a:rPr lang="en-US" dirty="0"/>
              <a:t> </a:t>
            </a:r>
            <a:r>
              <a:rPr lang="en-US" dirty="0" err="1"/>
              <a:t>bilo</a:t>
            </a:r>
            <a:r>
              <a:rPr lang="en-US" dirty="0"/>
              <a:t> </a:t>
            </a:r>
            <a:r>
              <a:rPr lang="en-US" dirty="0" err="1"/>
              <a:t>koju</a:t>
            </a:r>
            <a:r>
              <a:rPr lang="en-US" dirty="0"/>
              <a:t> </a:t>
            </a:r>
            <a:r>
              <a:rPr lang="en-US" dirty="0" err="1"/>
              <a:t>podlogu</a:t>
            </a:r>
            <a:r>
              <a:rPr lang="en-US" dirty="0"/>
              <a:t> </a:t>
            </a:r>
            <a:r>
              <a:rPr lang="en-US" dirty="0" err="1"/>
              <a:t>za</a:t>
            </a:r>
            <a:r>
              <a:rPr lang="en-US" dirty="0"/>
              <a:t> </a:t>
            </a:r>
            <a:r>
              <a:rPr lang="en-US" dirty="0" err="1"/>
              <a:t>potrebe</a:t>
            </a:r>
            <a:r>
              <a:rPr lang="en-US" dirty="0"/>
              <a:t> </a:t>
            </a:r>
            <a:r>
              <a:rPr lang="en-US" dirty="0" err="1"/>
              <a:t>očuvanja</a:t>
            </a:r>
            <a:r>
              <a:rPr lang="en-US" dirty="0"/>
              <a:t> </a:t>
            </a:r>
            <a:r>
              <a:rPr lang="en-US" dirty="0" err="1"/>
              <a:t>i</a:t>
            </a:r>
            <a:r>
              <a:rPr lang="en-US" dirty="0"/>
              <a:t> </a:t>
            </a:r>
            <a:r>
              <a:rPr lang="en-US" dirty="0" err="1"/>
              <a:t>osiguranja</a:t>
            </a:r>
            <a:r>
              <a:rPr lang="en-US" dirty="0"/>
              <a:t> </a:t>
            </a:r>
            <a:r>
              <a:rPr lang="en-US" dirty="0" err="1"/>
              <a:t>građe</a:t>
            </a:r>
            <a:r>
              <a:rPr lang="en-US" dirty="0"/>
              <a:t>, </a:t>
            </a:r>
            <a:r>
              <a:rPr lang="en-US" dirty="0" err="1"/>
              <a:t>tehničke</a:t>
            </a:r>
            <a:r>
              <a:rPr lang="en-US" dirty="0"/>
              <a:t> </a:t>
            </a:r>
            <a:r>
              <a:rPr lang="en-US" dirty="0" err="1"/>
              <a:t>obnove</a:t>
            </a:r>
            <a:r>
              <a:rPr lang="en-US" dirty="0"/>
              <a:t> </a:t>
            </a:r>
            <a:r>
              <a:rPr lang="en-US" dirty="0" err="1"/>
              <a:t>i</a:t>
            </a:r>
            <a:r>
              <a:rPr lang="en-US" dirty="0"/>
              <a:t> </a:t>
            </a:r>
            <a:r>
              <a:rPr lang="en-US" dirty="0" err="1"/>
              <a:t>popravljanja</a:t>
            </a:r>
            <a:r>
              <a:rPr lang="en-US" dirty="0"/>
              <a:t> </a:t>
            </a:r>
            <a:r>
              <a:rPr lang="en-US" dirty="0" err="1"/>
              <a:t>građe</a:t>
            </a:r>
            <a:r>
              <a:rPr lang="en-US" dirty="0"/>
              <a:t>, </a:t>
            </a:r>
            <a:r>
              <a:rPr lang="en-US" dirty="0" err="1"/>
              <a:t>upravljanja</a:t>
            </a:r>
            <a:r>
              <a:rPr lang="en-US" dirty="0"/>
              <a:t> </a:t>
            </a:r>
            <a:r>
              <a:rPr lang="en-US" dirty="0" err="1"/>
              <a:t>zbirkom</a:t>
            </a:r>
            <a:r>
              <a:rPr lang="en-US" dirty="0"/>
              <a:t> </a:t>
            </a:r>
            <a:r>
              <a:rPr lang="en-US" dirty="0" err="1"/>
              <a:t>i</a:t>
            </a:r>
            <a:r>
              <a:rPr lang="en-US" dirty="0"/>
              <a:t> </a:t>
            </a:r>
            <a:r>
              <a:rPr lang="en-US" dirty="0" err="1"/>
              <a:t>ostale</a:t>
            </a:r>
            <a:r>
              <a:rPr lang="en-US" dirty="0"/>
              <a:t> </a:t>
            </a:r>
            <a:r>
              <a:rPr lang="en-US" dirty="0" err="1"/>
              <a:t>vlastite</a:t>
            </a:r>
            <a:r>
              <a:rPr lang="en-US" dirty="0"/>
              <a:t> </a:t>
            </a:r>
            <a:r>
              <a:rPr lang="en-US" dirty="0" err="1"/>
              <a:t>potrebe</a:t>
            </a:r>
            <a:r>
              <a:rPr lang="en-US" dirty="0"/>
              <a:t>, </a:t>
            </a:r>
            <a:r>
              <a:rPr lang="en-US" dirty="0" err="1"/>
              <a:t>ako</a:t>
            </a:r>
            <a:r>
              <a:rPr lang="en-US" dirty="0"/>
              <a:t> </a:t>
            </a:r>
            <a:r>
              <a:rPr lang="en-US" dirty="0" err="1"/>
              <a:t>pri</a:t>
            </a:r>
            <a:r>
              <a:rPr lang="en-US" dirty="0"/>
              <a:t> tome ne </a:t>
            </a:r>
            <a:r>
              <a:rPr lang="en-US" dirty="0" err="1"/>
              <a:t>ostvaruju</a:t>
            </a:r>
            <a:r>
              <a:rPr lang="en-US" dirty="0"/>
              <a:t> </a:t>
            </a:r>
            <a:r>
              <a:rPr lang="en-US" dirty="0" err="1"/>
              <a:t>izravnu</a:t>
            </a:r>
            <a:r>
              <a:rPr lang="en-US" dirty="0"/>
              <a:t> </a:t>
            </a:r>
            <a:r>
              <a:rPr lang="en-US" dirty="0" err="1"/>
              <a:t>ili</a:t>
            </a:r>
            <a:r>
              <a:rPr lang="en-US" dirty="0"/>
              <a:t> </a:t>
            </a:r>
            <a:r>
              <a:rPr lang="en-US" dirty="0" err="1"/>
              <a:t>neizravnu</a:t>
            </a:r>
            <a:r>
              <a:rPr lang="en-US" dirty="0"/>
              <a:t> </a:t>
            </a:r>
            <a:r>
              <a:rPr lang="en-US" dirty="0" err="1"/>
              <a:t>komercijalnu</a:t>
            </a:r>
            <a:r>
              <a:rPr lang="en-US" dirty="0"/>
              <a:t> </a:t>
            </a:r>
            <a:r>
              <a:rPr lang="en-US" dirty="0" err="1"/>
              <a:t>korist</a:t>
            </a:r>
            <a:r>
              <a:rPr lang="en-US" dirty="0"/>
              <a:t>.</a:t>
            </a:r>
          </a:p>
        </p:txBody>
      </p:sp>
    </p:spTree>
    <p:extLst>
      <p:ext uri="{BB962C8B-B14F-4D97-AF65-F5344CB8AC3E}">
        <p14:creationId xmlns:p14="http://schemas.microsoft.com/office/powerpoint/2010/main" xmlns="" val="88862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endParaRPr lang="en-US" dirty="0"/>
          </a:p>
        </p:txBody>
      </p:sp>
      <p:sp>
        <p:nvSpPr>
          <p:cNvPr id="36867" name="Rectangle 3"/>
          <p:cNvSpPr>
            <a:spLocks noGrp="1" noChangeArrowheads="1"/>
          </p:cNvSpPr>
          <p:nvPr>
            <p:ph type="body" idx="1"/>
          </p:nvPr>
        </p:nvSpPr>
        <p:spPr>
          <a:xfrm>
            <a:off x="457200" y="1935480"/>
            <a:ext cx="8229600" cy="4733880"/>
          </a:xfrm>
        </p:spPr>
        <p:txBody>
          <a:bodyPr>
            <a:normAutofit/>
          </a:bodyPr>
          <a:lstStyle/>
          <a:p>
            <a:pPr marL="0" indent="0" algn="ctr">
              <a:buNone/>
            </a:pPr>
            <a:r>
              <a:rPr lang="en-US" sz="5400" b="1" dirty="0" smtClean="0"/>
              <a:t>PRIVACY</a:t>
            </a:r>
          </a:p>
          <a:p>
            <a:pPr marL="0" indent="0" algn="ctr">
              <a:buNone/>
            </a:pPr>
            <a:r>
              <a:rPr lang="en-US" sz="5400" b="1" dirty="0"/>
              <a:t>a</a:t>
            </a:r>
            <a:r>
              <a:rPr lang="en-US" sz="5400" b="1" dirty="0" smtClean="0"/>
              <a:t>nd</a:t>
            </a:r>
          </a:p>
          <a:p>
            <a:pPr marL="0" indent="0" algn="ctr">
              <a:buNone/>
            </a:pPr>
            <a:r>
              <a:rPr lang="en-US" sz="5400" b="1" dirty="0" smtClean="0"/>
              <a:t>DATA PROTECTION</a:t>
            </a:r>
            <a:endParaRPr lang="en-US" sz="5400" b="1" dirty="0"/>
          </a:p>
        </p:txBody>
      </p:sp>
    </p:spTree>
    <p:extLst>
      <p:ext uri="{BB962C8B-B14F-4D97-AF65-F5344CB8AC3E}">
        <p14:creationId xmlns:p14="http://schemas.microsoft.com/office/powerpoint/2010/main" xmlns="" val="2964000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n-US" altLang="en-US" sz="3900" dirty="0" smtClean="0"/>
              <a:t>Informational privacy</a:t>
            </a:r>
            <a:endParaRPr lang="en-US" altLang="en-US" dirty="0"/>
          </a:p>
        </p:txBody>
      </p:sp>
      <p:sp>
        <p:nvSpPr>
          <p:cNvPr id="156675" name="Rectangle 3"/>
          <p:cNvSpPr>
            <a:spLocks noGrp="1" noChangeArrowheads="1"/>
          </p:cNvSpPr>
          <p:nvPr>
            <p:ph type="body" idx="1"/>
          </p:nvPr>
        </p:nvSpPr>
        <p:spPr/>
        <p:txBody>
          <a:bodyPr>
            <a:normAutofit/>
          </a:bodyPr>
          <a:lstStyle/>
          <a:p>
            <a:r>
              <a:rPr lang="en-US" altLang="en-US" dirty="0" smtClean="0"/>
              <a:t>Catered for in the EU and many other countries through the data protection (DP) legislation</a:t>
            </a:r>
            <a:endParaRPr lang="en-US" altLang="en-US" sz="2600" dirty="0" smtClean="0"/>
          </a:p>
          <a:p>
            <a:r>
              <a:rPr lang="en-US" altLang="en-US" sz="2600" dirty="0" smtClean="0"/>
              <a:t>Personal </a:t>
            </a:r>
            <a:r>
              <a:rPr lang="en-US" altLang="en-US" dirty="0" smtClean="0"/>
              <a:t>data </a:t>
            </a:r>
            <a:r>
              <a:rPr lang="en-US" altLang="en-US" sz="2600" dirty="0" smtClean="0"/>
              <a:t>is any information related to an identified or identifiable individual</a:t>
            </a:r>
            <a:endParaRPr lang="en-US" altLang="en-US" sz="2600" dirty="0"/>
          </a:p>
          <a:p>
            <a:r>
              <a:rPr lang="en-US" altLang="en-US" sz="2600" dirty="0"/>
              <a:t>Have been kept on paper before the advent of the </a:t>
            </a:r>
            <a:r>
              <a:rPr lang="en-US" altLang="en-US" sz="2600" dirty="0" smtClean="0"/>
              <a:t>computer, e.g</a:t>
            </a:r>
            <a:r>
              <a:rPr lang="en-US" altLang="en-US" sz="2600" dirty="0"/>
              <a:t>. the East German </a:t>
            </a:r>
            <a:r>
              <a:rPr lang="en-US" altLang="en-US" sz="2600" dirty="0" smtClean="0"/>
              <a:t>Stasi </a:t>
            </a:r>
            <a:r>
              <a:rPr lang="en-US" altLang="en-US" dirty="0" smtClean="0"/>
              <a:t>(secret </a:t>
            </a:r>
            <a:r>
              <a:rPr lang="en-US" altLang="en-US" dirty="0"/>
              <a:t>police, had files on 6 million people (about 1 in 3 adults) before the fall of the Berlin </a:t>
            </a:r>
            <a:r>
              <a:rPr lang="en-US" altLang="en-US" dirty="0" smtClean="0"/>
              <a:t>Wall)</a:t>
            </a:r>
            <a:endParaRPr lang="en-US" altLang="en-US" dirty="0"/>
          </a:p>
        </p:txBody>
      </p:sp>
    </p:spTree>
    <p:extLst>
      <p:ext uri="{BB962C8B-B14F-4D97-AF65-F5344CB8AC3E}">
        <p14:creationId xmlns:p14="http://schemas.microsoft.com/office/powerpoint/2010/main" xmlns="" val="1516146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n-US" altLang="en-US" sz="3900" dirty="0" smtClean="0"/>
              <a:t>The Museum as a Privacy Guardian</a:t>
            </a:r>
            <a:endParaRPr lang="en-US" altLang="en-US" dirty="0"/>
          </a:p>
        </p:txBody>
      </p:sp>
      <p:sp>
        <p:nvSpPr>
          <p:cNvPr id="156675" name="Rectangle 3"/>
          <p:cNvSpPr>
            <a:spLocks noGrp="1" noChangeArrowheads="1"/>
          </p:cNvSpPr>
          <p:nvPr>
            <p:ph type="body" idx="1"/>
          </p:nvPr>
        </p:nvSpPr>
        <p:spPr>
          <a:xfrm>
            <a:off x="457200" y="1935480"/>
            <a:ext cx="8229600" cy="4922520"/>
          </a:xfrm>
        </p:spPr>
        <p:txBody>
          <a:bodyPr>
            <a:normAutofit/>
          </a:bodyPr>
          <a:lstStyle/>
          <a:p>
            <a:r>
              <a:rPr lang="en-US" altLang="en-US" dirty="0" smtClean="0"/>
              <a:t>Two types of privacy are at stake:</a:t>
            </a:r>
          </a:p>
          <a:p>
            <a:pPr lvl="1"/>
            <a:r>
              <a:rPr lang="en-US" altLang="en-US" dirty="0" smtClean="0"/>
              <a:t>Privacy of those whose personal data is embodied in the artifacts on the museum’s collections</a:t>
            </a:r>
          </a:p>
          <a:p>
            <a:pPr lvl="1"/>
            <a:r>
              <a:rPr lang="en-US" altLang="en-US" dirty="0" smtClean="0"/>
              <a:t>Privacy of the museum’s patrons who access the collections, physically or electronically</a:t>
            </a:r>
            <a:endParaRPr lang="en-US" altLang="en-US" dirty="0"/>
          </a:p>
          <a:p>
            <a:r>
              <a:rPr lang="en-US" altLang="en-US" dirty="0" smtClean="0"/>
              <a:t>You are not necessarily what you access, but still,  A LOT can be told about you by what you read/listen to/consult/enjoy/consume, e.g.:</a:t>
            </a:r>
          </a:p>
          <a:p>
            <a:pPr lvl="1"/>
            <a:r>
              <a:rPr lang="en-US" altLang="en-US" dirty="0" smtClean="0"/>
              <a:t>What you like, hate, think, believe</a:t>
            </a:r>
          </a:p>
          <a:p>
            <a:pPr lvl="1"/>
            <a:r>
              <a:rPr lang="en-US" altLang="en-US" dirty="0" smtClean="0"/>
              <a:t>What your affiliations and allegiances are</a:t>
            </a:r>
          </a:p>
          <a:p>
            <a:pPr lvl="1"/>
            <a:r>
              <a:rPr lang="en-US" altLang="en-US" dirty="0" smtClean="0"/>
              <a:t>Ultimately, WHAT YOU ARE</a:t>
            </a:r>
          </a:p>
        </p:txBody>
      </p:sp>
    </p:spTree>
    <p:extLst>
      <p:ext uri="{BB962C8B-B14F-4D97-AF65-F5344CB8AC3E}">
        <p14:creationId xmlns:p14="http://schemas.microsoft.com/office/powerpoint/2010/main" xmlns="" val="3408238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463" name="Text Box 7"/>
          <p:cNvSpPr txBox="1">
            <a:spLocks noChangeArrowheads="1"/>
          </p:cNvSpPr>
          <p:nvPr/>
        </p:nvSpPr>
        <p:spPr bwMode="auto">
          <a:xfrm>
            <a:off x="2590800" y="803275"/>
            <a:ext cx="52578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sz="3200" b="1" dirty="0">
                <a:solidFill>
                  <a:schemeClr val="bg1"/>
                </a:solidFill>
              </a:rPr>
              <a:t>What is Personal Data?</a:t>
            </a:r>
            <a:r>
              <a:rPr lang="en-US" sz="2200" b="1" dirty="0">
                <a:solidFill>
                  <a:schemeClr val="bg1"/>
                </a:solidFill>
              </a:rPr>
              <a:t> </a:t>
            </a:r>
            <a:endParaRPr lang="en-US" b="1" dirty="0">
              <a:solidFill>
                <a:schemeClr val="bg1"/>
              </a:solidFill>
            </a:endParaRPr>
          </a:p>
        </p:txBody>
      </p:sp>
      <p:sp>
        <p:nvSpPr>
          <p:cNvPr id="19472" name="Text Box 16"/>
          <p:cNvSpPr txBox="1">
            <a:spLocks noChangeArrowheads="1"/>
          </p:cNvSpPr>
          <p:nvPr/>
        </p:nvSpPr>
        <p:spPr bwMode="auto">
          <a:xfrm>
            <a:off x="533400" y="1700808"/>
            <a:ext cx="5791200" cy="44012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sz="2800" dirty="0">
                <a:solidFill>
                  <a:schemeClr val="bg1"/>
                </a:solidFill>
              </a:rPr>
              <a:t>“Any Information relating to an identified or identifiable natural person; an identifiable person is one who can be identified, directly or indirectly, in particular by reference to an identification number or to one or more factors specific to his physical, physiological, mental, economic, cultural or social identity”</a:t>
            </a:r>
            <a:endParaRPr lang="en-US" dirty="0">
              <a:solidFill>
                <a:schemeClr val="bg1"/>
              </a:solidFill>
            </a:endParaRPr>
          </a:p>
        </p:txBody>
      </p:sp>
      <p:pic>
        <p:nvPicPr>
          <p:cNvPr id="19474" name="Picture 18" descr="lenses"/>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21438" y="1828800"/>
            <a:ext cx="2722562" cy="3581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764909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63"/>
                                        </p:tgtEl>
                                        <p:attrNameLst>
                                          <p:attrName>style.visibility</p:attrName>
                                        </p:attrNameLst>
                                      </p:cBhvr>
                                      <p:to>
                                        <p:strVal val="visible"/>
                                      </p:to>
                                    </p:set>
                                    <p:animEffect transition="in" filter="dissolve">
                                      <p:cBhvr>
                                        <p:cTn id="7" dur="500"/>
                                        <p:tgtEl>
                                          <p:spTgt spid="194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528" fill="hold" nodeType="clickEffect">
                                  <p:stCondLst>
                                    <p:cond delay="0"/>
                                  </p:stCondLst>
                                  <p:childTnLst>
                                    <p:set>
                                      <p:cBhvr>
                                        <p:cTn id="11" dur="1" fill="hold">
                                          <p:stCondLst>
                                            <p:cond delay="0"/>
                                          </p:stCondLst>
                                        </p:cTn>
                                        <p:tgtEl>
                                          <p:spTgt spid="19474"/>
                                        </p:tgtEl>
                                        <p:attrNameLst>
                                          <p:attrName>style.visibility</p:attrName>
                                        </p:attrNameLst>
                                      </p:cBhvr>
                                      <p:to>
                                        <p:strVal val="visible"/>
                                      </p:to>
                                    </p:set>
                                    <p:anim calcmode="lin" valueType="num">
                                      <p:cBhvr>
                                        <p:cTn id="12" dur="500" fill="hold"/>
                                        <p:tgtEl>
                                          <p:spTgt spid="19474"/>
                                        </p:tgtEl>
                                        <p:attrNameLst>
                                          <p:attrName>ppt_w</p:attrName>
                                        </p:attrNameLst>
                                      </p:cBhvr>
                                      <p:tavLst>
                                        <p:tav tm="0">
                                          <p:val>
                                            <p:fltVal val="0"/>
                                          </p:val>
                                        </p:tav>
                                        <p:tav tm="100000">
                                          <p:val>
                                            <p:strVal val="#ppt_w"/>
                                          </p:val>
                                        </p:tav>
                                      </p:tavLst>
                                    </p:anim>
                                    <p:anim calcmode="lin" valueType="num">
                                      <p:cBhvr>
                                        <p:cTn id="13" dur="500" fill="hold"/>
                                        <p:tgtEl>
                                          <p:spTgt spid="19474"/>
                                        </p:tgtEl>
                                        <p:attrNameLst>
                                          <p:attrName>ppt_h</p:attrName>
                                        </p:attrNameLst>
                                      </p:cBhvr>
                                      <p:tavLst>
                                        <p:tav tm="0">
                                          <p:val>
                                            <p:fltVal val="0"/>
                                          </p:val>
                                        </p:tav>
                                        <p:tav tm="100000">
                                          <p:val>
                                            <p:strVal val="#ppt_h"/>
                                          </p:val>
                                        </p:tav>
                                      </p:tavLst>
                                    </p:anim>
                                    <p:anim calcmode="lin" valueType="num">
                                      <p:cBhvr>
                                        <p:cTn id="14" dur="500" fill="hold"/>
                                        <p:tgtEl>
                                          <p:spTgt spid="19474"/>
                                        </p:tgtEl>
                                        <p:attrNameLst>
                                          <p:attrName>ppt_x</p:attrName>
                                        </p:attrNameLst>
                                      </p:cBhvr>
                                      <p:tavLst>
                                        <p:tav tm="0">
                                          <p:val>
                                            <p:fltVal val="0.5"/>
                                          </p:val>
                                        </p:tav>
                                        <p:tav tm="100000">
                                          <p:val>
                                            <p:strVal val="#ppt_x"/>
                                          </p:val>
                                        </p:tav>
                                      </p:tavLst>
                                    </p:anim>
                                    <p:anim calcmode="lin" valueType="num">
                                      <p:cBhvr>
                                        <p:cTn id="15" dur="500" fill="hold"/>
                                        <p:tgtEl>
                                          <p:spTgt spid="19474"/>
                                        </p:tgtEl>
                                        <p:attrNameLst>
                                          <p:attrName>ppt_y</p:attrName>
                                        </p:attrNameLst>
                                      </p:cBhvr>
                                      <p:tavLst>
                                        <p:tav tm="0">
                                          <p:val>
                                            <p:fltVal val="0.5"/>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2" fill="hold" grpId="0" nodeType="clickEffect">
                                  <p:stCondLst>
                                    <p:cond delay="0"/>
                                  </p:stCondLst>
                                  <p:childTnLst>
                                    <p:set>
                                      <p:cBhvr>
                                        <p:cTn id="19" dur="1" fill="hold">
                                          <p:stCondLst>
                                            <p:cond delay="0"/>
                                          </p:stCondLst>
                                        </p:cTn>
                                        <p:tgtEl>
                                          <p:spTgt spid="19472"/>
                                        </p:tgtEl>
                                        <p:attrNameLst>
                                          <p:attrName>style.visibility</p:attrName>
                                        </p:attrNameLst>
                                      </p:cBhvr>
                                      <p:to>
                                        <p:strVal val="visible"/>
                                      </p:to>
                                    </p:set>
                                    <p:animEffect transition="in" filter="slide(fromRight)">
                                      <p:cBhvr>
                                        <p:cTn id="20" dur="500"/>
                                        <p:tgtEl>
                                          <p:spTgt spid="194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autoUpdateAnimBg="0"/>
      <p:bldP spid="19472"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5782" name="Text Box 1030"/>
          <p:cNvSpPr txBox="1">
            <a:spLocks noChangeArrowheads="1"/>
          </p:cNvSpPr>
          <p:nvPr/>
        </p:nvSpPr>
        <p:spPr bwMode="auto">
          <a:xfrm>
            <a:off x="1752600" y="685800"/>
            <a:ext cx="67818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200" b="1" dirty="0">
                <a:solidFill>
                  <a:schemeClr val="bg1"/>
                </a:solidFill>
              </a:rPr>
              <a:t>DPA - Actors</a:t>
            </a:r>
            <a:endParaRPr lang="en-US" b="1" dirty="0">
              <a:solidFill>
                <a:schemeClr val="bg1"/>
              </a:solidFill>
              <a:latin typeface="Times New Roman" pitchFamily="18" charset="0"/>
            </a:endParaRPr>
          </a:p>
        </p:txBody>
      </p:sp>
      <p:sp>
        <p:nvSpPr>
          <p:cNvPr id="75783" name="Text Box 1031"/>
          <p:cNvSpPr txBox="1">
            <a:spLocks noChangeArrowheads="1"/>
          </p:cNvSpPr>
          <p:nvPr/>
        </p:nvSpPr>
        <p:spPr bwMode="auto">
          <a:xfrm>
            <a:off x="533400" y="1447800"/>
            <a:ext cx="86106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sz="3200" dirty="0">
                <a:solidFill>
                  <a:schemeClr val="bg1"/>
                </a:solidFill>
              </a:rPr>
              <a:t>Data </a:t>
            </a:r>
            <a:r>
              <a:rPr lang="en-US" sz="3200" dirty="0" smtClean="0">
                <a:solidFill>
                  <a:schemeClr val="bg1"/>
                </a:solidFill>
              </a:rPr>
              <a:t>Subject</a:t>
            </a:r>
            <a:r>
              <a:rPr lang="en-US" sz="2200" dirty="0" smtClean="0">
                <a:solidFill>
                  <a:schemeClr val="bg1"/>
                </a:solidFill>
              </a:rPr>
              <a:t> </a:t>
            </a:r>
            <a:endParaRPr lang="en-US" dirty="0">
              <a:solidFill>
                <a:schemeClr val="bg1"/>
              </a:solidFill>
            </a:endParaRPr>
          </a:p>
        </p:txBody>
      </p:sp>
      <p:sp>
        <p:nvSpPr>
          <p:cNvPr id="75786" name="Text Box 1034"/>
          <p:cNvSpPr txBox="1">
            <a:spLocks noChangeArrowheads="1"/>
          </p:cNvSpPr>
          <p:nvPr/>
        </p:nvSpPr>
        <p:spPr bwMode="auto">
          <a:xfrm>
            <a:off x="533400" y="3657600"/>
            <a:ext cx="861060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a:solidFill>
                  <a:schemeClr val="bg1"/>
                </a:solidFill>
              </a:rPr>
              <a:t>“A person who alone or jointly with others determines the purposes and means of the processing of personal data”</a:t>
            </a:r>
            <a:endParaRPr lang="en-US">
              <a:solidFill>
                <a:schemeClr val="bg1"/>
              </a:solidFill>
              <a:latin typeface="Tahoma" pitchFamily="34" charset="0"/>
            </a:endParaRPr>
          </a:p>
        </p:txBody>
      </p:sp>
      <p:sp>
        <p:nvSpPr>
          <p:cNvPr id="75787" name="Text Box 1035"/>
          <p:cNvSpPr txBox="1">
            <a:spLocks noChangeArrowheads="1"/>
          </p:cNvSpPr>
          <p:nvPr/>
        </p:nvSpPr>
        <p:spPr bwMode="auto">
          <a:xfrm>
            <a:off x="533400" y="2133600"/>
            <a:ext cx="86106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dirty="0">
                <a:solidFill>
                  <a:schemeClr val="bg1"/>
                </a:solidFill>
              </a:rPr>
              <a:t>“A natural person to whom the personal data relates”</a:t>
            </a:r>
            <a:endParaRPr lang="en-US" b="0" dirty="0">
              <a:solidFill>
                <a:schemeClr val="bg1"/>
              </a:solidFill>
              <a:latin typeface="Tahoma" pitchFamily="34" charset="0"/>
            </a:endParaRPr>
          </a:p>
        </p:txBody>
      </p:sp>
      <p:sp>
        <p:nvSpPr>
          <p:cNvPr id="75789" name="Text Box 1037"/>
          <p:cNvSpPr txBox="1">
            <a:spLocks noChangeArrowheads="1"/>
          </p:cNvSpPr>
          <p:nvPr/>
        </p:nvSpPr>
        <p:spPr bwMode="auto">
          <a:xfrm>
            <a:off x="533400" y="2819400"/>
            <a:ext cx="86106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sz="3200">
                <a:solidFill>
                  <a:schemeClr val="bg1"/>
                </a:solidFill>
              </a:rPr>
              <a:t>Data Controller</a:t>
            </a:r>
            <a:r>
              <a:rPr lang="en-US" sz="2200">
                <a:solidFill>
                  <a:schemeClr val="bg1"/>
                </a:solidFill>
              </a:rPr>
              <a:t> </a:t>
            </a:r>
            <a:endParaRPr lang="en-US">
              <a:solidFill>
                <a:schemeClr val="bg1"/>
              </a:solidFill>
            </a:endParaRPr>
          </a:p>
        </p:txBody>
      </p:sp>
      <p:sp>
        <p:nvSpPr>
          <p:cNvPr id="75790" name="Text Box 1038"/>
          <p:cNvSpPr txBox="1">
            <a:spLocks noChangeArrowheads="1"/>
          </p:cNvSpPr>
          <p:nvPr/>
        </p:nvSpPr>
        <p:spPr bwMode="auto">
          <a:xfrm>
            <a:off x="533400" y="4724400"/>
            <a:ext cx="86106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sz="3200">
                <a:solidFill>
                  <a:schemeClr val="bg1"/>
                </a:solidFill>
              </a:rPr>
              <a:t>Data Processor</a:t>
            </a:r>
            <a:endParaRPr lang="en-US">
              <a:solidFill>
                <a:schemeClr val="bg1"/>
              </a:solidFill>
            </a:endParaRPr>
          </a:p>
        </p:txBody>
      </p:sp>
      <p:sp>
        <p:nvSpPr>
          <p:cNvPr id="75791" name="Text Box 1039"/>
          <p:cNvSpPr txBox="1">
            <a:spLocks noChangeArrowheads="1"/>
          </p:cNvSpPr>
          <p:nvPr/>
        </p:nvSpPr>
        <p:spPr bwMode="auto">
          <a:xfrm>
            <a:off x="457200" y="5426075"/>
            <a:ext cx="86106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a:solidFill>
                  <a:schemeClr val="bg1"/>
                </a:solidFill>
              </a:rPr>
              <a:t>“A person who processes personal data on behalf of a controller”</a:t>
            </a:r>
            <a:endParaRPr lang="en-US" sz="2200">
              <a:solidFill>
                <a:schemeClr val="bg1"/>
              </a:solidFill>
            </a:endParaRPr>
          </a:p>
        </p:txBody>
      </p:sp>
    </p:spTree>
    <p:extLst>
      <p:ext uri="{BB962C8B-B14F-4D97-AF65-F5344CB8AC3E}">
        <p14:creationId xmlns:p14="http://schemas.microsoft.com/office/powerpoint/2010/main" xmlns="" val="30563438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5783"/>
                                        </p:tgtEl>
                                        <p:attrNameLst>
                                          <p:attrName>style.visibility</p:attrName>
                                        </p:attrNameLst>
                                      </p:cBhvr>
                                      <p:to>
                                        <p:strVal val="visible"/>
                                      </p:to>
                                    </p:set>
                                    <p:animEffect transition="in" filter="dissolve">
                                      <p:cBhvr>
                                        <p:cTn id="7" dur="500"/>
                                        <p:tgtEl>
                                          <p:spTgt spid="757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75787"/>
                                        </p:tgtEl>
                                        <p:attrNameLst>
                                          <p:attrName>style.visibility</p:attrName>
                                        </p:attrNameLst>
                                      </p:cBhvr>
                                      <p:to>
                                        <p:strVal val="visible"/>
                                      </p:to>
                                    </p:set>
                                    <p:animEffect transition="in" filter="slide(fromRight)">
                                      <p:cBhvr>
                                        <p:cTn id="12" dur="500"/>
                                        <p:tgtEl>
                                          <p:spTgt spid="757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5789"/>
                                        </p:tgtEl>
                                        <p:attrNameLst>
                                          <p:attrName>style.visibility</p:attrName>
                                        </p:attrNameLst>
                                      </p:cBhvr>
                                      <p:to>
                                        <p:strVal val="visible"/>
                                      </p:to>
                                    </p:set>
                                    <p:animEffect transition="in" filter="dissolve">
                                      <p:cBhvr>
                                        <p:cTn id="17" dur="500"/>
                                        <p:tgtEl>
                                          <p:spTgt spid="757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75786"/>
                                        </p:tgtEl>
                                        <p:attrNameLst>
                                          <p:attrName>style.visibility</p:attrName>
                                        </p:attrNameLst>
                                      </p:cBhvr>
                                      <p:to>
                                        <p:strVal val="visible"/>
                                      </p:to>
                                    </p:set>
                                    <p:animEffect transition="in" filter="slide(fromRight)">
                                      <p:cBhvr>
                                        <p:cTn id="22" dur="500"/>
                                        <p:tgtEl>
                                          <p:spTgt spid="7578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5790"/>
                                        </p:tgtEl>
                                        <p:attrNameLst>
                                          <p:attrName>style.visibility</p:attrName>
                                        </p:attrNameLst>
                                      </p:cBhvr>
                                      <p:to>
                                        <p:strVal val="visible"/>
                                      </p:to>
                                    </p:set>
                                    <p:animEffect transition="in" filter="dissolve">
                                      <p:cBhvr>
                                        <p:cTn id="27" dur="500"/>
                                        <p:tgtEl>
                                          <p:spTgt spid="7579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75791"/>
                                        </p:tgtEl>
                                        <p:attrNameLst>
                                          <p:attrName>style.visibility</p:attrName>
                                        </p:attrNameLst>
                                      </p:cBhvr>
                                      <p:to>
                                        <p:strVal val="visible"/>
                                      </p:to>
                                    </p:set>
                                    <p:animEffect transition="in" filter="slide(fromRight)">
                                      <p:cBhvr>
                                        <p:cTn id="32" dur="500"/>
                                        <p:tgtEl>
                                          <p:spTgt spid="757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3" grpId="0" autoUpdateAnimBg="0"/>
      <p:bldP spid="75786" grpId="0" autoUpdateAnimBg="0"/>
      <p:bldP spid="75787" grpId="0" autoUpdateAnimBg="0"/>
      <p:bldP spid="75789" grpId="0" autoUpdateAnimBg="0"/>
      <p:bldP spid="75790" grpId="0" autoUpdateAnimBg="0"/>
      <p:bldP spid="75791"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510" name="Text Box 6"/>
          <p:cNvSpPr txBox="1">
            <a:spLocks noChangeArrowheads="1"/>
          </p:cNvSpPr>
          <p:nvPr/>
        </p:nvSpPr>
        <p:spPr bwMode="auto">
          <a:xfrm>
            <a:off x="1524000" y="533400"/>
            <a:ext cx="6781800" cy="609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400" b="1" dirty="0">
                <a:solidFill>
                  <a:schemeClr val="bg1"/>
                </a:solidFill>
              </a:rPr>
              <a:t>Processing</a:t>
            </a:r>
            <a:endParaRPr lang="en-US" b="1" i="1" dirty="0">
              <a:solidFill>
                <a:schemeClr val="bg1"/>
              </a:solidFill>
              <a:latin typeface="Times New Roman" pitchFamily="18" charset="0"/>
            </a:endParaRPr>
          </a:p>
        </p:txBody>
      </p:sp>
      <p:sp>
        <p:nvSpPr>
          <p:cNvPr id="21516" name="Text Box 12"/>
          <p:cNvSpPr txBox="1">
            <a:spLocks noChangeArrowheads="1"/>
          </p:cNvSpPr>
          <p:nvPr/>
        </p:nvSpPr>
        <p:spPr bwMode="auto">
          <a:xfrm>
            <a:off x="304800" y="1339850"/>
            <a:ext cx="8915400" cy="793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sz="2300" dirty="0">
                <a:solidFill>
                  <a:schemeClr val="bg1"/>
                </a:solidFill>
              </a:rPr>
              <a:t>Any operation or set of operations which is taken in regard to personal data, whether or not it occurs by automatic means</a:t>
            </a:r>
            <a:endParaRPr lang="en-US" sz="2300" dirty="0">
              <a:solidFill>
                <a:schemeClr val="bg1"/>
              </a:solidFill>
              <a:latin typeface="Tahoma" pitchFamily="34" charset="0"/>
            </a:endParaRPr>
          </a:p>
        </p:txBody>
      </p:sp>
      <p:pic>
        <p:nvPicPr>
          <p:cNvPr id="21518" name="Picture 14" descr="processing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44863" y="2362200"/>
            <a:ext cx="2827337" cy="3657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21541" name="Group 37"/>
          <p:cNvGrpSpPr>
            <a:grpSpLocks/>
          </p:cNvGrpSpPr>
          <p:nvPr/>
        </p:nvGrpSpPr>
        <p:grpSpPr bwMode="auto">
          <a:xfrm>
            <a:off x="609600" y="2286000"/>
            <a:ext cx="2133600" cy="3570288"/>
            <a:chOff x="528" y="1440"/>
            <a:chExt cx="1344" cy="2249"/>
          </a:xfrm>
        </p:grpSpPr>
        <p:sp>
          <p:nvSpPr>
            <p:cNvPr id="21521" name="Text Box 17"/>
            <p:cNvSpPr txBox="1">
              <a:spLocks noChangeArrowheads="1"/>
            </p:cNvSpPr>
            <p:nvPr/>
          </p:nvSpPr>
          <p:spPr bwMode="auto">
            <a:xfrm>
              <a:off x="720" y="1440"/>
              <a:ext cx="1152"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defRPr/>
              </a:pPr>
              <a:r>
                <a:rPr lang="en-US">
                  <a:solidFill>
                    <a:schemeClr val="bg1"/>
                  </a:solidFill>
                  <a:effectLst>
                    <a:outerShdw blurRad="38100" dist="38100" dir="2700000" algn="tl">
                      <a:srgbClr val="000000"/>
                    </a:outerShdw>
                  </a:effectLst>
                </a:rPr>
                <a:t>collection</a:t>
              </a:r>
              <a:endParaRPr lang="en-US" sz="2300">
                <a:solidFill>
                  <a:schemeClr val="bg1"/>
                </a:solidFill>
                <a:effectLst>
                  <a:outerShdw blurRad="38100" dist="38100" dir="2700000" algn="tl">
                    <a:srgbClr val="000000"/>
                  </a:outerShdw>
                </a:effectLst>
              </a:endParaRPr>
            </a:p>
          </p:txBody>
        </p:sp>
        <p:sp>
          <p:nvSpPr>
            <p:cNvPr id="21522" name="Text Box 18"/>
            <p:cNvSpPr txBox="1">
              <a:spLocks noChangeArrowheads="1"/>
            </p:cNvSpPr>
            <p:nvPr/>
          </p:nvSpPr>
          <p:spPr bwMode="auto">
            <a:xfrm>
              <a:off x="816" y="1728"/>
              <a:ext cx="1056"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defRPr/>
              </a:pPr>
              <a:r>
                <a:rPr lang="en-US">
                  <a:solidFill>
                    <a:schemeClr val="bg1"/>
                  </a:solidFill>
                  <a:effectLst>
                    <a:outerShdw blurRad="38100" dist="38100" dir="2700000" algn="tl">
                      <a:srgbClr val="000000"/>
                    </a:outerShdw>
                  </a:effectLst>
                </a:rPr>
                <a:t>recording</a:t>
              </a:r>
              <a:endParaRPr lang="en-US" sz="2300">
                <a:solidFill>
                  <a:schemeClr val="bg1"/>
                </a:solidFill>
                <a:effectLst>
                  <a:outerShdw blurRad="38100" dist="38100" dir="2700000" algn="tl">
                    <a:srgbClr val="000000"/>
                  </a:outerShdw>
                </a:effectLst>
              </a:endParaRPr>
            </a:p>
          </p:txBody>
        </p:sp>
        <p:sp>
          <p:nvSpPr>
            <p:cNvPr id="21523" name="Text Box 19"/>
            <p:cNvSpPr txBox="1">
              <a:spLocks noChangeArrowheads="1"/>
            </p:cNvSpPr>
            <p:nvPr/>
          </p:nvSpPr>
          <p:spPr bwMode="auto">
            <a:xfrm>
              <a:off x="528" y="2025"/>
              <a:ext cx="1344"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defRPr/>
              </a:pPr>
              <a:r>
                <a:rPr lang="en-US">
                  <a:solidFill>
                    <a:schemeClr val="bg1"/>
                  </a:solidFill>
                  <a:effectLst>
                    <a:outerShdw blurRad="38100" dist="38100" dir="2700000" algn="tl">
                      <a:srgbClr val="000000"/>
                    </a:outerShdw>
                  </a:effectLst>
                </a:rPr>
                <a:t>organization</a:t>
              </a:r>
              <a:endParaRPr lang="en-US" sz="2300">
                <a:solidFill>
                  <a:schemeClr val="bg1"/>
                </a:solidFill>
                <a:effectLst>
                  <a:outerShdw blurRad="38100" dist="38100" dir="2700000" algn="tl">
                    <a:srgbClr val="000000"/>
                  </a:outerShdw>
                </a:effectLst>
              </a:endParaRPr>
            </a:p>
          </p:txBody>
        </p:sp>
        <p:sp>
          <p:nvSpPr>
            <p:cNvPr id="21524" name="Text Box 20"/>
            <p:cNvSpPr txBox="1">
              <a:spLocks noChangeArrowheads="1"/>
            </p:cNvSpPr>
            <p:nvPr/>
          </p:nvSpPr>
          <p:spPr bwMode="auto">
            <a:xfrm>
              <a:off x="1008" y="2304"/>
              <a:ext cx="864"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defRPr/>
              </a:pPr>
              <a:r>
                <a:rPr lang="en-US">
                  <a:solidFill>
                    <a:schemeClr val="bg1"/>
                  </a:solidFill>
                  <a:effectLst>
                    <a:outerShdw blurRad="38100" dist="38100" dir="2700000" algn="tl">
                      <a:srgbClr val="000000"/>
                    </a:outerShdw>
                  </a:effectLst>
                </a:rPr>
                <a:t>storage</a:t>
              </a:r>
              <a:endParaRPr lang="en-US" sz="2300">
                <a:solidFill>
                  <a:schemeClr val="bg1"/>
                </a:solidFill>
                <a:effectLst>
                  <a:outerShdw blurRad="38100" dist="38100" dir="2700000" algn="tl">
                    <a:srgbClr val="000000"/>
                  </a:outerShdw>
                </a:effectLst>
              </a:endParaRPr>
            </a:p>
          </p:txBody>
        </p:sp>
        <p:sp>
          <p:nvSpPr>
            <p:cNvPr id="21525" name="Text Box 21"/>
            <p:cNvSpPr txBox="1">
              <a:spLocks noChangeArrowheads="1"/>
            </p:cNvSpPr>
            <p:nvPr/>
          </p:nvSpPr>
          <p:spPr bwMode="auto">
            <a:xfrm>
              <a:off x="720" y="2592"/>
              <a:ext cx="1152"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defRPr/>
              </a:pPr>
              <a:r>
                <a:rPr lang="en-US">
                  <a:solidFill>
                    <a:schemeClr val="bg1"/>
                  </a:solidFill>
                  <a:effectLst>
                    <a:outerShdw blurRad="38100" dist="38100" dir="2700000" algn="tl">
                      <a:srgbClr val="000000"/>
                    </a:outerShdw>
                  </a:effectLst>
                </a:rPr>
                <a:t>adaptation</a:t>
              </a:r>
              <a:endParaRPr lang="en-US" sz="2300">
                <a:solidFill>
                  <a:schemeClr val="bg1"/>
                </a:solidFill>
                <a:effectLst>
                  <a:outerShdw blurRad="38100" dist="38100" dir="2700000" algn="tl">
                    <a:srgbClr val="000000"/>
                  </a:outerShdw>
                </a:effectLst>
              </a:endParaRPr>
            </a:p>
          </p:txBody>
        </p:sp>
        <p:sp>
          <p:nvSpPr>
            <p:cNvPr id="21526" name="Text Box 22"/>
            <p:cNvSpPr txBox="1">
              <a:spLocks noChangeArrowheads="1"/>
            </p:cNvSpPr>
            <p:nvPr/>
          </p:nvSpPr>
          <p:spPr bwMode="auto">
            <a:xfrm>
              <a:off x="768" y="2880"/>
              <a:ext cx="1104"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defRPr/>
              </a:pPr>
              <a:r>
                <a:rPr lang="en-US">
                  <a:solidFill>
                    <a:schemeClr val="bg1"/>
                  </a:solidFill>
                  <a:effectLst>
                    <a:outerShdw blurRad="38100" dist="38100" dir="2700000" algn="tl">
                      <a:srgbClr val="000000"/>
                    </a:outerShdw>
                  </a:effectLst>
                </a:rPr>
                <a:t>alteration</a:t>
              </a:r>
              <a:endParaRPr lang="en-US" sz="2300">
                <a:solidFill>
                  <a:schemeClr val="bg1"/>
                </a:solidFill>
                <a:effectLst>
                  <a:outerShdw blurRad="38100" dist="38100" dir="2700000" algn="tl">
                    <a:srgbClr val="000000"/>
                  </a:outerShdw>
                </a:effectLst>
              </a:endParaRPr>
            </a:p>
          </p:txBody>
        </p:sp>
        <p:sp>
          <p:nvSpPr>
            <p:cNvPr id="21527" name="Text Box 23"/>
            <p:cNvSpPr txBox="1">
              <a:spLocks noChangeArrowheads="1"/>
            </p:cNvSpPr>
            <p:nvPr/>
          </p:nvSpPr>
          <p:spPr bwMode="auto">
            <a:xfrm>
              <a:off x="816" y="3168"/>
              <a:ext cx="1056"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defRPr/>
              </a:pPr>
              <a:r>
                <a:rPr lang="en-US">
                  <a:solidFill>
                    <a:schemeClr val="bg1"/>
                  </a:solidFill>
                  <a:effectLst>
                    <a:outerShdw blurRad="38100" dist="38100" dir="2700000" algn="tl">
                      <a:srgbClr val="000000"/>
                    </a:outerShdw>
                  </a:effectLst>
                </a:rPr>
                <a:t>retrieval</a:t>
              </a:r>
              <a:endParaRPr lang="en-US" sz="2300">
                <a:solidFill>
                  <a:schemeClr val="bg1"/>
                </a:solidFill>
                <a:effectLst>
                  <a:outerShdw blurRad="38100" dist="38100" dir="2700000" algn="tl">
                    <a:srgbClr val="000000"/>
                  </a:outerShdw>
                </a:effectLst>
              </a:endParaRPr>
            </a:p>
          </p:txBody>
        </p:sp>
        <p:sp>
          <p:nvSpPr>
            <p:cNvPr id="21528" name="Text Box 24"/>
            <p:cNvSpPr txBox="1">
              <a:spLocks noChangeArrowheads="1"/>
            </p:cNvSpPr>
            <p:nvPr/>
          </p:nvSpPr>
          <p:spPr bwMode="auto">
            <a:xfrm>
              <a:off x="816" y="3456"/>
              <a:ext cx="1056"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r">
                <a:defRPr/>
              </a:pPr>
              <a:r>
                <a:rPr lang="en-US">
                  <a:solidFill>
                    <a:schemeClr val="bg1"/>
                  </a:solidFill>
                  <a:effectLst>
                    <a:outerShdw blurRad="38100" dist="38100" dir="2700000" algn="tl">
                      <a:srgbClr val="000000"/>
                    </a:outerShdw>
                  </a:effectLst>
                </a:rPr>
                <a:t>gathering</a:t>
              </a:r>
              <a:endParaRPr lang="en-US" sz="2300">
                <a:solidFill>
                  <a:schemeClr val="bg1"/>
                </a:solidFill>
                <a:effectLst>
                  <a:outerShdw blurRad="38100" dist="38100" dir="2700000" algn="tl">
                    <a:srgbClr val="000000"/>
                  </a:outerShdw>
                </a:effectLst>
              </a:endParaRPr>
            </a:p>
          </p:txBody>
        </p:sp>
      </p:grpSp>
      <p:grpSp>
        <p:nvGrpSpPr>
          <p:cNvPr id="21543" name="Group 39"/>
          <p:cNvGrpSpPr>
            <a:grpSpLocks/>
          </p:cNvGrpSpPr>
          <p:nvPr/>
        </p:nvGrpSpPr>
        <p:grpSpPr bwMode="auto">
          <a:xfrm>
            <a:off x="6781800" y="2286000"/>
            <a:ext cx="4419600" cy="3657600"/>
            <a:chOff x="4272" y="1440"/>
            <a:chExt cx="2784" cy="2304"/>
          </a:xfrm>
        </p:grpSpPr>
        <p:sp>
          <p:nvSpPr>
            <p:cNvPr id="21539" name="Text Box 35"/>
            <p:cNvSpPr txBox="1">
              <a:spLocks noChangeArrowheads="1"/>
            </p:cNvSpPr>
            <p:nvPr/>
          </p:nvSpPr>
          <p:spPr bwMode="auto">
            <a:xfrm>
              <a:off x="4272" y="3168"/>
              <a:ext cx="211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a:solidFill>
                    <a:schemeClr val="bg1"/>
                  </a:solidFill>
                  <a:effectLst>
                    <a:outerShdw blurRad="38100" dist="38100" dir="2700000" algn="tl">
                      <a:srgbClr val="000000"/>
                    </a:outerShdw>
                  </a:effectLst>
                </a:rPr>
                <a:t>erasure</a:t>
              </a:r>
              <a:r>
                <a:rPr lang="en-US" sz="2300">
                  <a:solidFill>
                    <a:schemeClr val="bg1"/>
                  </a:solidFill>
                  <a:effectLst>
                    <a:outerShdw blurRad="38100" dist="38100" dir="2700000" algn="tl">
                      <a:srgbClr val="000000"/>
                    </a:outerShdw>
                  </a:effectLst>
                </a:rPr>
                <a:t> </a:t>
              </a:r>
            </a:p>
          </p:txBody>
        </p:sp>
        <p:sp>
          <p:nvSpPr>
            <p:cNvPr id="21533" name="Text Box 29"/>
            <p:cNvSpPr txBox="1">
              <a:spLocks noChangeArrowheads="1"/>
            </p:cNvSpPr>
            <p:nvPr/>
          </p:nvSpPr>
          <p:spPr bwMode="auto">
            <a:xfrm>
              <a:off x="4272" y="1440"/>
              <a:ext cx="2112"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a:solidFill>
                    <a:schemeClr val="bg1"/>
                  </a:solidFill>
                  <a:effectLst>
                    <a:outerShdw blurRad="38100" dist="38100" dir="2700000" algn="tl">
                      <a:srgbClr val="000000"/>
                    </a:outerShdw>
                  </a:effectLst>
                </a:rPr>
                <a:t>use</a:t>
              </a:r>
              <a:endParaRPr lang="en-US" sz="2300">
                <a:solidFill>
                  <a:schemeClr val="bg1"/>
                </a:solidFill>
                <a:effectLst>
                  <a:outerShdw blurRad="38100" dist="38100" dir="2700000" algn="tl">
                    <a:srgbClr val="000000"/>
                  </a:outerShdw>
                </a:effectLst>
              </a:endParaRPr>
            </a:p>
          </p:txBody>
        </p:sp>
        <p:sp>
          <p:nvSpPr>
            <p:cNvPr id="21534" name="Text Box 30"/>
            <p:cNvSpPr txBox="1">
              <a:spLocks noChangeArrowheads="1"/>
            </p:cNvSpPr>
            <p:nvPr/>
          </p:nvSpPr>
          <p:spPr bwMode="auto">
            <a:xfrm>
              <a:off x="4272" y="1728"/>
              <a:ext cx="2784"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a:solidFill>
                    <a:schemeClr val="bg1"/>
                  </a:solidFill>
                  <a:effectLst>
                    <a:outerShdw blurRad="38100" dist="38100" dir="2700000" algn="tl">
                      <a:srgbClr val="000000"/>
                    </a:outerShdw>
                  </a:effectLst>
                </a:rPr>
                <a:t>disclosure</a:t>
              </a:r>
              <a:endParaRPr lang="en-US" sz="2300">
                <a:solidFill>
                  <a:schemeClr val="bg1"/>
                </a:solidFill>
                <a:effectLst>
                  <a:outerShdw blurRad="38100" dist="38100" dir="2700000" algn="tl">
                    <a:srgbClr val="000000"/>
                  </a:outerShdw>
                </a:effectLst>
              </a:endParaRPr>
            </a:p>
          </p:txBody>
        </p:sp>
        <p:sp>
          <p:nvSpPr>
            <p:cNvPr id="21535" name="Text Box 31"/>
            <p:cNvSpPr txBox="1">
              <a:spLocks noChangeArrowheads="1"/>
            </p:cNvSpPr>
            <p:nvPr/>
          </p:nvSpPr>
          <p:spPr bwMode="auto">
            <a:xfrm>
              <a:off x="4272" y="2016"/>
              <a:ext cx="211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a:solidFill>
                    <a:schemeClr val="bg1"/>
                  </a:solidFill>
                  <a:effectLst>
                    <a:outerShdw blurRad="38100" dist="38100" dir="2700000" algn="tl">
                      <a:srgbClr val="000000"/>
                    </a:outerShdw>
                  </a:effectLst>
                </a:rPr>
                <a:t>dissemination</a:t>
              </a:r>
              <a:r>
                <a:rPr lang="en-US" sz="2300">
                  <a:solidFill>
                    <a:schemeClr val="bg1"/>
                  </a:solidFill>
                  <a:effectLst>
                    <a:outerShdw blurRad="38100" dist="38100" dir="2700000" algn="tl">
                      <a:srgbClr val="000000"/>
                    </a:outerShdw>
                  </a:effectLst>
                </a:rPr>
                <a:t> </a:t>
              </a:r>
            </a:p>
          </p:txBody>
        </p:sp>
        <p:sp>
          <p:nvSpPr>
            <p:cNvPr id="21536" name="Text Box 32"/>
            <p:cNvSpPr txBox="1">
              <a:spLocks noChangeArrowheads="1"/>
            </p:cNvSpPr>
            <p:nvPr/>
          </p:nvSpPr>
          <p:spPr bwMode="auto">
            <a:xfrm>
              <a:off x="4272" y="2304"/>
              <a:ext cx="211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a:solidFill>
                    <a:schemeClr val="bg1"/>
                  </a:solidFill>
                  <a:effectLst>
                    <a:outerShdw blurRad="38100" dist="38100" dir="2700000" algn="tl">
                      <a:srgbClr val="000000"/>
                    </a:outerShdw>
                  </a:effectLst>
                </a:rPr>
                <a:t>alignment</a:t>
              </a:r>
              <a:r>
                <a:rPr lang="en-US" sz="2300">
                  <a:solidFill>
                    <a:schemeClr val="bg1"/>
                  </a:solidFill>
                  <a:effectLst>
                    <a:outerShdw blurRad="38100" dist="38100" dir="2700000" algn="tl">
                      <a:srgbClr val="000000"/>
                    </a:outerShdw>
                  </a:effectLst>
                </a:rPr>
                <a:t> </a:t>
              </a:r>
            </a:p>
          </p:txBody>
        </p:sp>
        <p:sp>
          <p:nvSpPr>
            <p:cNvPr id="21537" name="Text Box 33"/>
            <p:cNvSpPr txBox="1">
              <a:spLocks noChangeArrowheads="1"/>
            </p:cNvSpPr>
            <p:nvPr/>
          </p:nvSpPr>
          <p:spPr bwMode="auto">
            <a:xfrm>
              <a:off x="4272" y="2592"/>
              <a:ext cx="2112" cy="2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a:solidFill>
                    <a:schemeClr val="bg1"/>
                  </a:solidFill>
                  <a:effectLst>
                    <a:outerShdw blurRad="38100" dist="38100" dir="2700000" algn="tl">
                      <a:srgbClr val="000000"/>
                    </a:outerShdw>
                  </a:effectLst>
                </a:rPr>
                <a:t>combination</a:t>
              </a:r>
              <a:endParaRPr lang="en-US" sz="2300">
                <a:solidFill>
                  <a:schemeClr val="bg1"/>
                </a:solidFill>
                <a:effectLst>
                  <a:outerShdw blurRad="38100" dist="38100" dir="2700000" algn="tl">
                    <a:srgbClr val="000000"/>
                  </a:outerShdw>
                </a:effectLst>
              </a:endParaRPr>
            </a:p>
          </p:txBody>
        </p:sp>
        <p:sp>
          <p:nvSpPr>
            <p:cNvPr id="21538" name="Text Box 34"/>
            <p:cNvSpPr txBox="1">
              <a:spLocks noChangeArrowheads="1"/>
            </p:cNvSpPr>
            <p:nvPr/>
          </p:nvSpPr>
          <p:spPr bwMode="auto">
            <a:xfrm>
              <a:off x="4272" y="2880"/>
              <a:ext cx="211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a:solidFill>
                    <a:schemeClr val="bg1"/>
                  </a:solidFill>
                  <a:effectLst>
                    <a:outerShdw blurRad="38100" dist="38100" dir="2700000" algn="tl">
                      <a:srgbClr val="000000"/>
                    </a:outerShdw>
                  </a:effectLst>
                </a:rPr>
                <a:t>blocking</a:t>
              </a:r>
              <a:r>
                <a:rPr lang="en-US" sz="2300">
                  <a:solidFill>
                    <a:schemeClr val="bg1"/>
                  </a:solidFill>
                  <a:effectLst>
                    <a:outerShdw blurRad="38100" dist="38100" dir="2700000" algn="tl">
                      <a:srgbClr val="000000"/>
                    </a:outerShdw>
                  </a:effectLst>
                </a:rPr>
                <a:t> </a:t>
              </a:r>
            </a:p>
          </p:txBody>
        </p:sp>
        <p:sp>
          <p:nvSpPr>
            <p:cNvPr id="21540" name="Text Box 36"/>
            <p:cNvSpPr txBox="1">
              <a:spLocks noChangeArrowheads="1"/>
            </p:cNvSpPr>
            <p:nvPr/>
          </p:nvSpPr>
          <p:spPr bwMode="auto">
            <a:xfrm>
              <a:off x="4272" y="3456"/>
              <a:ext cx="2112"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a:solidFill>
                    <a:schemeClr val="bg1"/>
                  </a:solidFill>
                  <a:effectLst>
                    <a:outerShdw blurRad="38100" dist="38100" dir="2700000" algn="tl">
                      <a:srgbClr val="000000"/>
                    </a:outerShdw>
                  </a:effectLst>
                </a:rPr>
                <a:t>destruction</a:t>
              </a:r>
              <a:r>
                <a:rPr lang="en-US" sz="2300">
                  <a:solidFill>
                    <a:schemeClr val="bg1"/>
                  </a:solidFill>
                  <a:effectLst>
                    <a:outerShdw blurRad="38100" dist="38100" dir="2700000" algn="tl">
                      <a:srgbClr val="000000"/>
                    </a:outerShdw>
                  </a:effectLst>
                </a:rPr>
                <a:t> </a:t>
              </a:r>
            </a:p>
          </p:txBody>
        </p:sp>
      </p:grpSp>
    </p:spTree>
    <p:extLst>
      <p:ext uri="{BB962C8B-B14F-4D97-AF65-F5344CB8AC3E}">
        <p14:creationId xmlns:p14="http://schemas.microsoft.com/office/powerpoint/2010/main" xmlns="" val="40672385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1518"/>
                                        </p:tgtEl>
                                        <p:attrNameLst>
                                          <p:attrName>style.visibility</p:attrName>
                                        </p:attrNameLst>
                                      </p:cBhvr>
                                      <p:to>
                                        <p:strVal val="visible"/>
                                      </p:to>
                                    </p:set>
                                    <p:anim calcmode="lin" valueType="num">
                                      <p:cBhvr>
                                        <p:cTn id="7" dur="500" fill="hold"/>
                                        <p:tgtEl>
                                          <p:spTgt spid="21518"/>
                                        </p:tgtEl>
                                        <p:attrNameLst>
                                          <p:attrName>ppt_w</p:attrName>
                                        </p:attrNameLst>
                                      </p:cBhvr>
                                      <p:tavLst>
                                        <p:tav tm="0">
                                          <p:val>
                                            <p:fltVal val="0"/>
                                          </p:val>
                                        </p:tav>
                                        <p:tav tm="100000">
                                          <p:val>
                                            <p:strVal val="#ppt_w"/>
                                          </p:val>
                                        </p:tav>
                                      </p:tavLst>
                                    </p:anim>
                                    <p:anim calcmode="lin" valueType="num">
                                      <p:cBhvr>
                                        <p:cTn id="8" dur="500" fill="hold"/>
                                        <p:tgtEl>
                                          <p:spTgt spid="2151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21516"/>
                                        </p:tgtEl>
                                        <p:attrNameLst>
                                          <p:attrName>style.visibility</p:attrName>
                                        </p:attrNameLst>
                                      </p:cBhvr>
                                      <p:to>
                                        <p:strVal val="visible"/>
                                      </p:to>
                                    </p:set>
                                    <p:animEffect transition="in" filter="dissolve">
                                      <p:cBhvr>
                                        <p:cTn id="13" dur="500"/>
                                        <p:tgtEl>
                                          <p:spTgt spid="2151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2" fill="hold" nodeType="clickEffect">
                                  <p:stCondLst>
                                    <p:cond delay="0"/>
                                  </p:stCondLst>
                                  <p:childTnLst>
                                    <p:set>
                                      <p:cBhvr>
                                        <p:cTn id="17" dur="1" fill="hold">
                                          <p:stCondLst>
                                            <p:cond delay="0"/>
                                          </p:stCondLst>
                                        </p:cTn>
                                        <p:tgtEl>
                                          <p:spTgt spid="21541"/>
                                        </p:tgtEl>
                                        <p:attrNameLst>
                                          <p:attrName>style.visibility</p:attrName>
                                        </p:attrNameLst>
                                      </p:cBhvr>
                                      <p:to>
                                        <p:strVal val="visible"/>
                                      </p:to>
                                    </p:set>
                                    <p:animEffect transition="in" filter="slide(fromRight)">
                                      <p:cBhvr>
                                        <p:cTn id="18" dur="500"/>
                                        <p:tgtEl>
                                          <p:spTgt spid="2154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8" fill="hold" nodeType="clickEffect">
                                  <p:stCondLst>
                                    <p:cond delay="0"/>
                                  </p:stCondLst>
                                  <p:childTnLst>
                                    <p:set>
                                      <p:cBhvr>
                                        <p:cTn id="22" dur="1" fill="hold">
                                          <p:stCondLst>
                                            <p:cond delay="0"/>
                                          </p:stCondLst>
                                        </p:cTn>
                                        <p:tgtEl>
                                          <p:spTgt spid="21543"/>
                                        </p:tgtEl>
                                        <p:attrNameLst>
                                          <p:attrName>style.visibility</p:attrName>
                                        </p:attrNameLst>
                                      </p:cBhvr>
                                      <p:to>
                                        <p:strVal val="visible"/>
                                      </p:to>
                                    </p:set>
                                    <p:animEffect transition="in" filter="slide(fromLeft)">
                                      <p:cBhvr>
                                        <p:cTn id="23" dur="500"/>
                                        <p:tgtEl>
                                          <p:spTgt spid="215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6"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7830" name="Text Box 1030"/>
          <p:cNvSpPr txBox="1">
            <a:spLocks noChangeArrowheads="1"/>
          </p:cNvSpPr>
          <p:nvPr/>
        </p:nvSpPr>
        <p:spPr bwMode="auto">
          <a:xfrm>
            <a:off x="1524000" y="685800"/>
            <a:ext cx="678180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200" b="1" dirty="0">
                <a:solidFill>
                  <a:schemeClr val="bg1"/>
                </a:solidFill>
              </a:rPr>
              <a:t>Sensitive Personal Data</a:t>
            </a:r>
            <a:endParaRPr lang="en-US" b="1" i="1" dirty="0">
              <a:solidFill>
                <a:schemeClr val="bg1"/>
              </a:solidFill>
              <a:latin typeface="Times New Roman" pitchFamily="18" charset="0"/>
            </a:endParaRPr>
          </a:p>
        </p:txBody>
      </p:sp>
      <p:sp>
        <p:nvSpPr>
          <p:cNvPr id="77834" name="Text Box 1034"/>
          <p:cNvSpPr txBox="1">
            <a:spLocks noChangeArrowheads="1"/>
          </p:cNvSpPr>
          <p:nvPr/>
        </p:nvSpPr>
        <p:spPr bwMode="auto">
          <a:xfrm>
            <a:off x="533400" y="1828800"/>
            <a:ext cx="8077200" cy="13849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defRPr/>
            </a:pPr>
            <a:r>
              <a:rPr lang="en-US" sz="2800" dirty="0">
                <a:solidFill>
                  <a:schemeClr val="bg1"/>
                </a:solidFill>
              </a:rPr>
              <a:t>Personal data that reveals race or ethnic origin, political opinions, religious or philosophical beliefs, membership of a trade union, health, or sex life</a:t>
            </a:r>
            <a:endParaRPr lang="en-US" sz="2200" dirty="0">
              <a:solidFill>
                <a:schemeClr val="bg1"/>
              </a:solidFill>
            </a:endParaRPr>
          </a:p>
        </p:txBody>
      </p:sp>
      <p:pic>
        <p:nvPicPr>
          <p:cNvPr id="77838" name="Picture 1038" descr="sensitiv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743200" y="4089400"/>
            <a:ext cx="3810000" cy="200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7382996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7838"/>
                                        </p:tgtEl>
                                        <p:attrNameLst>
                                          <p:attrName>style.visibility</p:attrName>
                                        </p:attrNameLst>
                                      </p:cBhvr>
                                      <p:to>
                                        <p:strVal val="visible"/>
                                      </p:to>
                                    </p:set>
                                    <p:anim calcmode="lin" valueType="num">
                                      <p:cBhvr additive="base">
                                        <p:cTn id="7" dur="500" fill="hold"/>
                                        <p:tgtEl>
                                          <p:spTgt spid="77838"/>
                                        </p:tgtEl>
                                        <p:attrNameLst>
                                          <p:attrName>ppt_x</p:attrName>
                                        </p:attrNameLst>
                                      </p:cBhvr>
                                      <p:tavLst>
                                        <p:tav tm="0">
                                          <p:val>
                                            <p:strVal val="#ppt_x"/>
                                          </p:val>
                                        </p:tav>
                                        <p:tav tm="100000">
                                          <p:val>
                                            <p:strVal val="#ppt_x"/>
                                          </p:val>
                                        </p:tav>
                                      </p:tavLst>
                                    </p:anim>
                                    <p:anim calcmode="lin" valueType="num">
                                      <p:cBhvr additive="base">
                                        <p:cTn id="8" dur="500" fill="hold"/>
                                        <p:tgtEl>
                                          <p:spTgt spid="7783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2" fill="hold" grpId="0" nodeType="clickEffect">
                                  <p:stCondLst>
                                    <p:cond delay="0"/>
                                  </p:stCondLst>
                                  <p:childTnLst>
                                    <p:set>
                                      <p:cBhvr>
                                        <p:cTn id="12" dur="1" fill="hold">
                                          <p:stCondLst>
                                            <p:cond delay="0"/>
                                          </p:stCondLst>
                                        </p:cTn>
                                        <p:tgtEl>
                                          <p:spTgt spid="77834"/>
                                        </p:tgtEl>
                                        <p:attrNameLst>
                                          <p:attrName>style.visibility</p:attrName>
                                        </p:attrNameLst>
                                      </p:cBhvr>
                                      <p:to>
                                        <p:strVal val="visible"/>
                                      </p:to>
                                    </p:set>
                                    <p:animEffect transition="in" filter="slide(fromRight)">
                                      <p:cBhvr>
                                        <p:cTn id="13" dur="500"/>
                                        <p:tgtEl>
                                          <p:spTgt spid="778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7654" name="Text Box 6"/>
          <p:cNvSpPr txBox="1">
            <a:spLocks noChangeArrowheads="1"/>
          </p:cNvSpPr>
          <p:nvPr/>
        </p:nvSpPr>
        <p:spPr bwMode="auto">
          <a:xfrm>
            <a:off x="1066800" y="685800"/>
            <a:ext cx="7010400"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200" b="1" dirty="0">
                <a:solidFill>
                  <a:schemeClr val="bg1"/>
                </a:solidFill>
              </a:rPr>
              <a:t>The Data Protection Principles</a:t>
            </a:r>
            <a:endParaRPr lang="en-US" sz="3200" b="1" dirty="0">
              <a:solidFill>
                <a:schemeClr val="bg1"/>
              </a:solidFill>
              <a:latin typeface="Times New Roman" pitchFamily="18" charset="0"/>
            </a:endParaRPr>
          </a:p>
        </p:txBody>
      </p:sp>
      <p:sp>
        <p:nvSpPr>
          <p:cNvPr id="27655" name="Text Box 7"/>
          <p:cNvSpPr txBox="1">
            <a:spLocks noChangeArrowheads="1"/>
          </p:cNvSpPr>
          <p:nvPr/>
        </p:nvSpPr>
        <p:spPr bwMode="auto">
          <a:xfrm>
            <a:off x="457200" y="1371600"/>
            <a:ext cx="86106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000" dirty="0">
                <a:solidFill>
                  <a:schemeClr val="bg1"/>
                </a:solidFill>
              </a:rPr>
              <a:t>-  </a:t>
            </a:r>
            <a:r>
              <a:rPr lang="en-US" sz="2000" dirty="0" smtClean="0">
                <a:solidFill>
                  <a:schemeClr val="bg1"/>
                </a:solidFill>
              </a:rPr>
              <a:t>fair </a:t>
            </a:r>
            <a:r>
              <a:rPr lang="en-US" sz="2000" dirty="0">
                <a:solidFill>
                  <a:schemeClr val="bg1"/>
                </a:solidFill>
              </a:rPr>
              <a:t>a</a:t>
            </a:r>
            <a:r>
              <a:rPr lang="en-US" sz="2000" dirty="0" smtClean="0">
                <a:solidFill>
                  <a:schemeClr val="bg1"/>
                </a:solidFill>
              </a:rPr>
              <a:t>nd </a:t>
            </a:r>
            <a:r>
              <a:rPr lang="en-US" sz="2000" dirty="0">
                <a:solidFill>
                  <a:schemeClr val="bg1"/>
                </a:solidFill>
              </a:rPr>
              <a:t>l</a:t>
            </a:r>
            <a:r>
              <a:rPr lang="en-US" sz="2000" dirty="0" smtClean="0">
                <a:solidFill>
                  <a:schemeClr val="bg1"/>
                </a:solidFill>
              </a:rPr>
              <a:t>awful </a:t>
            </a:r>
            <a:r>
              <a:rPr lang="en-US" sz="2000" dirty="0">
                <a:solidFill>
                  <a:schemeClr val="bg1"/>
                </a:solidFill>
              </a:rPr>
              <a:t>p</a:t>
            </a:r>
            <a:r>
              <a:rPr lang="en-US" sz="2000" dirty="0" smtClean="0">
                <a:solidFill>
                  <a:schemeClr val="bg1"/>
                </a:solidFill>
              </a:rPr>
              <a:t>rocessing</a:t>
            </a:r>
            <a:endParaRPr lang="en-US" sz="2000" dirty="0">
              <a:solidFill>
                <a:schemeClr val="bg1"/>
              </a:solidFill>
            </a:endParaRPr>
          </a:p>
        </p:txBody>
      </p:sp>
      <p:sp>
        <p:nvSpPr>
          <p:cNvPr id="27658" name="Text Box 10"/>
          <p:cNvSpPr txBox="1">
            <a:spLocks noChangeArrowheads="1"/>
          </p:cNvSpPr>
          <p:nvPr/>
        </p:nvSpPr>
        <p:spPr bwMode="auto">
          <a:xfrm>
            <a:off x="457200" y="1889125"/>
            <a:ext cx="86106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000" dirty="0">
                <a:solidFill>
                  <a:schemeClr val="bg1"/>
                </a:solidFill>
              </a:rPr>
              <a:t>-  </a:t>
            </a:r>
            <a:r>
              <a:rPr lang="en-US" sz="2000" dirty="0" smtClean="0">
                <a:solidFill>
                  <a:schemeClr val="bg1"/>
                </a:solidFill>
              </a:rPr>
              <a:t>in </a:t>
            </a:r>
            <a:r>
              <a:rPr lang="en-US" sz="2000" dirty="0">
                <a:solidFill>
                  <a:schemeClr val="bg1"/>
                </a:solidFill>
              </a:rPr>
              <a:t>accordance with good practice</a:t>
            </a:r>
            <a:endParaRPr lang="en-US" dirty="0">
              <a:solidFill>
                <a:schemeClr val="bg1"/>
              </a:solidFill>
            </a:endParaRPr>
          </a:p>
        </p:txBody>
      </p:sp>
      <p:sp>
        <p:nvSpPr>
          <p:cNvPr id="27659" name="Text Box 11"/>
          <p:cNvSpPr txBox="1">
            <a:spLocks noChangeArrowheads="1"/>
          </p:cNvSpPr>
          <p:nvPr/>
        </p:nvSpPr>
        <p:spPr bwMode="auto">
          <a:xfrm>
            <a:off x="457200" y="2362200"/>
            <a:ext cx="8610600"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000" dirty="0">
                <a:solidFill>
                  <a:schemeClr val="bg1"/>
                </a:solidFill>
              </a:rPr>
              <a:t>-  </a:t>
            </a:r>
            <a:r>
              <a:rPr lang="en-US" sz="2000" dirty="0" smtClean="0">
                <a:solidFill>
                  <a:schemeClr val="bg1"/>
                </a:solidFill>
              </a:rPr>
              <a:t>collected </a:t>
            </a:r>
            <a:r>
              <a:rPr lang="en-US" sz="2000" dirty="0">
                <a:solidFill>
                  <a:schemeClr val="bg1"/>
                </a:solidFill>
              </a:rPr>
              <a:t>for specific, explicitly stated </a:t>
            </a:r>
            <a:r>
              <a:rPr lang="en-US" sz="2000" dirty="0" smtClean="0">
                <a:solidFill>
                  <a:schemeClr val="bg1"/>
                </a:solidFill>
              </a:rPr>
              <a:t>and legitimate </a:t>
            </a:r>
            <a:r>
              <a:rPr lang="en-US" sz="2000" dirty="0">
                <a:solidFill>
                  <a:schemeClr val="bg1"/>
                </a:solidFill>
              </a:rPr>
              <a:t>purposes</a:t>
            </a:r>
          </a:p>
        </p:txBody>
      </p:sp>
      <p:sp>
        <p:nvSpPr>
          <p:cNvPr id="27660" name="Text Box 12"/>
          <p:cNvSpPr txBox="1">
            <a:spLocks noChangeArrowheads="1"/>
          </p:cNvSpPr>
          <p:nvPr/>
        </p:nvSpPr>
        <p:spPr bwMode="auto">
          <a:xfrm>
            <a:off x="457200" y="2924944"/>
            <a:ext cx="861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000" dirty="0">
                <a:solidFill>
                  <a:schemeClr val="bg1"/>
                </a:solidFill>
              </a:rPr>
              <a:t>-  </a:t>
            </a:r>
            <a:r>
              <a:rPr lang="en-US" sz="2000" dirty="0" smtClean="0">
                <a:solidFill>
                  <a:schemeClr val="bg1"/>
                </a:solidFill>
              </a:rPr>
              <a:t>not </a:t>
            </a:r>
            <a:r>
              <a:rPr lang="en-US" sz="2000" dirty="0">
                <a:solidFill>
                  <a:schemeClr val="bg1"/>
                </a:solidFill>
              </a:rPr>
              <a:t>be processed for any purpose that is incompatible with that for </a:t>
            </a:r>
            <a:br>
              <a:rPr lang="en-US" sz="2000" dirty="0">
                <a:solidFill>
                  <a:schemeClr val="bg1"/>
                </a:solidFill>
              </a:rPr>
            </a:br>
            <a:r>
              <a:rPr lang="en-US" sz="2000" dirty="0">
                <a:solidFill>
                  <a:schemeClr val="bg1"/>
                </a:solidFill>
              </a:rPr>
              <a:t>   which the information is collected</a:t>
            </a:r>
          </a:p>
        </p:txBody>
      </p:sp>
      <p:sp>
        <p:nvSpPr>
          <p:cNvPr id="27661" name="Text Box 13"/>
          <p:cNvSpPr txBox="1">
            <a:spLocks noChangeArrowheads="1"/>
          </p:cNvSpPr>
          <p:nvPr/>
        </p:nvSpPr>
        <p:spPr bwMode="auto">
          <a:xfrm>
            <a:off x="457200" y="3626619"/>
            <a:ext cx="861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000" dirty="0">
                <a:solidFill>
                  <a:schemeClr val="bg1"/>
                </a:solidFill>
              </a:rPr>
              <a:t>-  </a:t>
            </a:r>
            <a:r>
              <a:rPr lang="en-US" sz="2000" dirty="0" smtClean="0">
                <a:solidFill>
                  <a:schemeClr val="bg1"/>
                </a:solidFill>
              </a:rPr>
              <a:t>processing </a:t>
            </a:r>
            <a:r>
              <a:rPr lang="en-US" sz="2000" dirty="0">
                <a:solidFill>
                  <a:schemeClr val="bg1"/>
                </a:solidFill>
              </a:rPr>
              <a:t>adequate and relevant in relation to the purposes of </a:t>
            </a:r>
            <a:br>
              <a:rPr lang="en-US" sz="2000" dirty="0">
                <a:solidFill>
                  <a:schemeClr val="bg1"/>
                </a:solidFill>
              </a:rPr>
            </a:br>
            <a:r>
              <a:rPr lang="en-US" sz="2000" dirty="0">
                <a:solidFill>
                  <a:schemeClr val="bg1"/>
                </a:solidFill>
              </a:rPr>
              <a:t>   processing</a:t>
            </a:r>
          </a:p>
        </p:txBody>
      </p:sp>
      <p:sp>
        <p:nvSpPr>
          <p:cNvPr id="27662" name="Text Box 14"/>
          <p:cNvSpPr txBox="1">
            <a:spLocks noChangeArrowheads="1"/>
          </p:cNvSpPr>
          <p:nvPr/>
        </p:nvSpPr>
        <p:spPr bwMode="auto">
          <a:xfrm>
            <a:off x="457200" y="4328294"/>
            <a:ext cx="861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000" dirty="0">
                <a:solidFill>
                  <a:schemeClr val="bg1"/>
                </a:solidFill>
              </a:rPr>
              <a:t>-  </a:t>
            </a:r>
            <a:r>
              <a:rPr lang="en-US" sz="2000" dirty="0" smtClean="0">
                <a:solidFill>
                  <a:schemeClr val="bg1"/>
                </a:solidFill>
              </a:rPr>
              <a:t>no </a:t>
            </a:r>
            <a:r>
              <a:rPr lang="en-US" sz="2000" dirty="0">
                <a:solidFill>
                  <a:schemeClr val="bg1"/>
                </a:solidFill>
              </a:rPr>
              <a:t>more </a:t>
            </a:r>
            <a:r>
              <a:rPr lang="en-US" sz="2000" dirty="0" smtClean="0">
                <a:solidFill>
                  <a:schemeClr val="bg1"/>
                </a:solidFill>
              </a:rPr>
              <a:t>personal data are </a:t>
            </a:r>
            <a:r>
              <a:rPr lang="en-US" sz="2000" dirty="0">
                <a:solidFill>
                  <a:schemeClr val="bg1"/>
                </a:solidFill>
              </a:rPr>
              <a:t>processed than is necessary and </a:t>
            </a:r>
            <a:r>
              <a:rPr lang="en-US" sz="2000" dirty="0" smtClean="0">
                <a:solidFill>
                  <a:schemeClr val="bg1"/>
                </a:solidFill>
              </a:rPr>
              <a:t>are </a:t>
            </a:r>
            <a:r>
              <a:rPr lang="en-US" sz="2000" dirty="0">
                <a:solidFill>
                  <a:schemeClr val="bg1"/>
                </a:solidFill>
              </a:rPr>
              <a:t>not </a:t>
            </a:r>
            <a:br>
              <a:rPr lang="en-US" sz="2000" dirty="0">
                <a:solidFill>
                  <a:schemeClr val="bg1"/>
                </a:solidFill>
              </a:rPr>
            </a:br>
            <a:r>
              <a:rPr lang="en-US" sz="2000" dirty="0">
                <a:solidFill>
                  <a:schemeClr val="bg1"/>
                </a:solidFill>
              </a:rPr>
              <a:t>   kept for a period longer than necessary</a:t>
            </a:r>
          </a:p>
        </p:txBody>
      </p:sp>
      <p:sp>
        <p:nvSpPr>
          <p:cNvPr id="27663" name="Text Box 15"/>
          <p:cNvSpPr txBox="1">
            <a:spLocks noChangeArrowheads="1"/>
          </p:cNvSpPr>
          <p:nvPr/>
        </p:nvSpPr>
        <p:spPr bwMode="auto">
          <a:xfrm>
            <a:off x="457200" y="5141164"/>
            <a:ext cx="86106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000" dirty="0">
                <a:solidFill>
                  <a:schemeClr val="bg1"/>
                </a:solidFill>
              </a:rPr>
              <a:t>-  </a:t>
            </a:r>
            <a:r>
              <a:rPr lang="en-US" sz="2000" dirty="0" smtClean="0">
                <a:solidFill>
                  <a:schemeClr val="bg1"/>
                </a:solidFill>
              </a:rPr>
              <a:t>data are correct </a:t>
            </a:r>
            <a:r>
              <a:rPr lang="en-US" sz="2000" dirty="0">
                <a:solidFill>
                  <a:schemeClr val="bg1"/>
                </a:solidFill>
              </a:rPr>
              <a:t>and up to date</a:t>
            </a:r>
          </a:p>
        </p:txBody>
      </p:sp>
      <p:sp>
        <p:nvSpPr>
          <p:cNvPr id="27664" name="Text Box 16"/>
          <p:cNvSpPr txBox="1">
            <a:spLocks noChangeArrowheads="1"/>
          </p:cNvSpPr>
          <p:nvPr/>
        </p:nvSpPr>
        <p:spPr bwMode="auto">
          <a:xfrm>
            <a:off x="471411" y="5684404"/>
            <a:ext cx="861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000" dirty="0">
                <a:solidFill>
                  <a:schemeClr val="bg1"/>
                </a:solidFill>
              </a:rPr>
              <a:t>-  </a:t>
            </a:r>
            <a:r>
              <a:rPr lang="en-US" sz="2000" dirty="0" smtClean="0">
                <a:solidFill>
                  <a:schemeClr val="bg1"/>
                </a:solidFill>
              </a:rPr>
              <a:t>all </a:t>
            </a:r>
            <a:r>
              <a:rPr lang="en-US" sz="2000" dirty="0">
                <a:solidFill>
                  <a:schemeClr val="bg1"/>
                </a:solidFill>
              </a:rPr>
              <a:t>reasonable measures are taken to complete, correct, block or </a:t>
            </a:r>
            <a:r>
              <a:rPr lang="en-US" sz="2000" dirty="0" smtClean="0">
                <a:solidFill>
                  <a:schemeClr val="bg1"/>
                </a:solidFill>
              </a:rPr>
              <a:t>erase  incomplete </a:t>
            </a:r>
            <a:r>
              <a:rPr lang="en-US" sz="2000" dirty="0">
                <a:solidFill>
                  <a:schemeClr val="bg1"/>
                </a:solidFill>
              </a:rPr>
              <a:t>or </a:t>
            </a:r>
            <a:r>
              <a:rPr lang="en-US" sz="2000" dirty="0" smtClean="0">
                <a:solidFill>
                  <a:schemeClr val="bg1"/>
                </a:solidFill>
              </a:rPr>
              <a:t>incorrect data</a:t>
            </a:r>
            <a:endParaRPr lang="en-US" dirty="0">
              <a:solidFill>
                <a:schemeClr val="bg1"/>
              </a:solidFill>
            </a:endParaRPr>
          </a:p>
        </p:txBody>
      </p:sp>
    </p:spTree>
    <p:extLst>
      <p:ext uri="{BB962C8B-B14F-4D97-AF65-F5344CB8AC3E}">
        <p14:creationId xmlns:p14="http://schemas.microsoft.com/office/powerpoint/2010/main" xmlns="" val="27031202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animEffect transition="in" filter="slide(fromRight)">
                                      <p:cBhvr>
                                        <p:cTn id="7" dur="500"/>
                                        <p:tgtEl>
                                          <p:spTgt spid="276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27658"/>
                                        </p:tgtEl>
                                        <p:attrNameLst>
                                          <p:attrName>style.visibility</p:attrName>
                                        </p:attrNameLst>
                                      </p:cBhvr>
                                      <p:to>
                                        <p:strVal val="visible"/>
                                      </p:to>
                                    </p:set>
                                    <p:animEffect transition="in" filter="slide(fromRight)">
                                      <p:cBhvr>
                                        <p:cTn id="12" dur="500"/>
                                        <p:tgtEl>
                                          <p:spTgt spid="276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27659"/>
                                        </p:tgtEl>
                                        <p:attrNameLst>
                                          <p:attrName>style.visibility</p:attrName>
                                        </p:attrNameLst>
                                      </p:cBhvr>
                                      <p:to>
                                        <p:strVal val="visible"/>
                                      </p:to>
                                    </p:set>
                                    <p:animEffect transition="in" filter="slide(fromRight)">
                                      <p:cBhvr>
                                        <p:cTn id="17" dur="500"/>
                                        <p:tgtEl>
                                          <p:spTgt spid="276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27660"/>
                                        </p:tgtEl>
                                        <p:attrNameLst>
                                          <p:attrName>style.visibility</p:attrName>
                                        </p:attrNameLst>
                                      </p:cBhvr>
                                      <p:to>
                                        <p:strVal val="visible"/>
                                      </p:to>
                                    </p:set>
                                    <p:animEffect transition="in" filter="slide(fromRight)">
                                      <p:cBhvr>
                                        <p:cTn id="22" dur="500"/>
                                        <p:tgtEl>
                                          <p:spTgt spid="2766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2" fill="hold" grpId="0" nodeType="clickEffect">
                                  <p:stCondLst>
                                    <p:cond delay="0"/>
                                  </p:stCondLst>
                                  <p:childTnLst>
                                    <p:set>
                                      <p:cBhvr>
                                        <p:cTn id="26" dur="1" fill="hold">
                                          <p:stCondLst>
                                            <p:cond delay="0"/>
                                          </p:stCondLst>
                                        </p:cTn>
                                        <p:tgtEl>
                                          <p:spTgt spid="27661"/>
                                        </p:tgtEl>
                                        <p:attrNameLst>
                                          <p:attrName>style.visibility</p:attrName>
                                        </p:attrNameLst>
                                      </p:cBhvr>
                                      <p:to>
                                        <p:strVal val="visible"/>
                                      </p:to>
                                    </p:set>
                                    <p:animEffect transition="in" filter="slide(fromRight)">
                                      <p:cBhvr>
                                        <p:cTn id="27" dur="500"/>
                                        <p:tgtEl>
                                          <p:spTgt spid="2766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27662"/>
                                        </p:tgtEl>
                                        <p:attrNameLst>
                                          <p:attrName>style.visibility</p:attrName>
                                        </p:attrNameLst>
                                      </p:cBhvr>
                                      <p:to>
                                        <p:strVal val="visible"/>
                                      </p:to>
                                    </p:set>
                                    <p:animEffect transition="in" filter="slide(fromRight)">
                                      <p:cBhvr>
                                        <p:cTn id="32" dur="500"/>
                                        <p:tgtEl>
                                          <p:spTgt spid="276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2" fill="hold" grpId="0" nodeType="clickEffect">
                                  <p:stCondLst>
                                    <p:cond delay="0"/>
                                  </p:stCondLst>
                                  <p:childTnLst>
                                    <p:set>
                                      <p:cBhvr>
                                        <p:cTn id="36" dur="1" fill="hold">
                                          <p:stCondLst>
                                            <p:cond delay="0"/>
                                          </p:stCondLst>
                                        </p:cTn>
                                        <p:tgtEl>
                                          <p:spTgt spid="27663"/>
                                        </p:tgtEl>
                                        <p:attrNameLst>
                                          <p:attrName>style.visibility</p:attrName>
                                        </p:attrNameLst>
                                      </p:cBhvr>
                                      <p:to>
                                        <p:strVal val="visible"/>
                                      </p:to>
                                    </p:set>
                                    <p:animEffect transition="in" filter="slide(fromRight)">
                                      <p:cBhvr>
                                        <p:cTn id="37" dur="500"/>
                                        <p:tgtEl>
                                          <p:spTgt spid="2766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2" fill="hold" grpId="0" nodeType="clickEffect">
                                  <p:stCondLst>
                                    <p:cond delay="0"/>
                                  </p:stCondLst>
                                  <p:childTnLst>
                                    <p:set>
                                      <p:cBhvr>
                                        <p:cTn id="41" dur="1" fill="hold">
                                          <p:stCondLst>
                                            <p:cond delay="0"/>
                                          </p:stCondLst>
                                        </p:cTn>
                                        <p:tgtEl>
                                          <p:spTgt spid="27664"/>
                                        </p:tgtEl>
                                        <p:attrNameLst>
                                          <p:attrName>style.visibility</p:attrName>
                                        </p:attrNameLst>
                                      </p:cBhvr>
                                      <p:to>
                                        <p:strVal val="visible"/>
                                      </p:to>
                                    </p:set>
                                    <p:animEffect transition="in" filter="slide(fromRight)">
                                      <p:cBhvr>
                                        <p:cTn id="42" dur="500"/>
                                        <p:tgtEl>
                                          <p:spTgt spid="276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 grpId="0" autoUpdateAnimBg="0"/>
      <p:bldP spid="27658" grpId="0" autoUpdateAnimBg="0"/>
      <p:bldP spid="27659" grpId="0" autoUpdateAnimBg="0"/>
      <p:bldP spid="27660" grpId="0" autoUpdateAnimBg="0"/>
      <p:bldP spid="27661" grpId="0" autoUpdateAnimBg="0"/>
      <p:bldP spid="27662" grpId="0" autoUpdateAnimBg="0"/>
      <p:bldP spid="27663" grpId="0" autoUpdateAnimBg="0"/>
      <p:bldP spid="27664"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9717" name="Text Box 21"/>
          <p:cNvSpPr txBox="1">
            <a:spLocks noChangeArrowheads="1"/>
          </p:cNvSpPr>
          <p:nvPr/>
        </p:nvSpPr>
        <p:spPr bwMode="auto">
          <a:xfrm>
            <a:off x="914400" y="692696"/>
            <a:ext cx="7010400"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200" b="1" dirty="0">
                <a:solidFill>
                  <a:schemeClr val="bg1"/>
                </a:solidFill>
              </a:rPr>
              <a:t>Criteria for Processing</a:t>
            </a:r>
            <a:endParaRPr lang="en-US" sz="3200" b="1" dirty="0">
              <a:solidFill>
                <a:schemeClr val="bg1"/>
              </a:solidFill>
              <a:latin typeface="Times New Roman" pitchFamily="18" charset="0"/>
            </a:endParaRPr>
          </a:p>
        </p:txBody>
      </p:sp>
      <p:sp>
        <p:nvSpPr>
          <p:cNvPr id="29721" name="Text Box 25"/>
          <p:cNvSpPr txBox="1">
            <a:spLocks noChangeArrowheads="1"/>
          </p:cNvSpPr>
          <p:nvPr/>
        </p:nvSpPr>
        <p:spPr bwMode="auto">
          <a:xfrm>
            <a:off x="304800" y="1447800"/>
            <a:ext cx="8610600" cy="41549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100" dirty="0">
                <a:solidFill>
                  <a:schemeClr val="bg1"/>
                </a:solidFill>
              </a:rPr>
              <a:t>-    </a:t>
            </a:r>
            <a:r>
              <a:rPr lang="en-US" sz="2100" dirty="0" smtClean="0">
                <a:solidFill>
                  <a:schemeClr val="bg1"/>
                </a:solidFill>
              </a:rPr>
              <a:t>data </a:t>
            </a:r>
            <a:r>
              <a:rPr lang="en-US" sz="2100" dirty="0">
                <a:solidFill>
                  <a:schemeClr val="bg1"/>
                </a:solidFill>
              </a:rPr>
              <a:t>subject </a:t>
            </a:r>
            <a:r>
              <a:rPr lang="en-US" sz="2100" dirty="0" smtClean="0">
                <a:solidFill>
                  <a:schemeClr val="bg1"/>
                </a:solidFill>
              </a:rPr>
              <a:t>gave unambiguous (for sensitive data - explicit) consent</a:t>
            </a:r>
            <a:endParaRPr lang="en-US" sz="2100" dirty="0">
              <a:solidFill>
                <a:schemeClr val="bg1"/>
              </a:solidFill>
            </a:endParaRPr>
          </a:p>
        </p:txBody>
      </p:sp>
      <p:sp>
        <p:nvSpPr>
          <p:cNvPr id="29722" name="Text Box 26"/>
          <p:cNvSpPr txBox="1">
            <a:spLocks noChangeArrowheads="1"/>
          </p:cNvSpPr>
          <p:nvPr/>
        </p:nvSpPr>
        <p:spPr bwMode="auto">
          <a:xfrm>
            <a:off x="304800" y="1981200"/>
            <a:ext cx="8610600" cy="412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100">
                <a:solidFill>
                  <a:schemeClr val="bg1"/>
                </a:solidFill>
              </a:rPr>
              <a:t>-    necessary for the performance of a contract</a:t>
            </a:r>
          </a:p>
        </p:txBody>
      </p:sp>
      <p:sp>
        <p:nvSpPr>
          <p:cNvPr id="29723" name="Text Box 27"/>
          <p:cNvSpPr txBox="1">
            <a:spLocks noChangeArrowheads="1"/>
          </p:cNvSpPr>
          <p:nvPr/>
        </p:nvSpPr>
        <p:spPr bwMode="auto">
          <a:xfrm>
            <a:off x="304800" y="2635250"/>
            <a:ext cx="8839200" cy="412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100" dirty="0">
                <a:solidFill>
                  <a:schemeClr val="bg1"/>
                </a:solidFill>
              </a:rPr>
              <a:t>-    necessary for compliance with a legal obligation of the controller</a:t>
            </a:r>
          </a:p>
        </p:txBody>
      </p:sp>
      <p:sp>
        <p:nvSpPr>
          <p:cNvPr id="29724" name="Text Box 28"/>
          <p:cNvSpPr txBox="1">
            <a:spLocks noChangeArrowheads="1"/>
          </p:cNvSpPr>
          <p:nvPr/>
        </p:nvSpPr>
        <p:spPr bwMode="auto">
          <a:xfrm>
            <a:off x="304800" y="3200400"/>
            <a:ext cx="8610600" cy="412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100">
                <a:solidFill>
                  <a:schemeClr val="bg1"/>
                </a:solidFill>
              </a:rPr>
              <a:t>-    to protect the vital interests of the data subject</a:t>
            </a:r>
          </a:p>
        </p:txBody>
      </p:sp>
      <p:sp>
        <p:nvSpPr>
          <p:cNvPr id="29725" name="Text Box 29"/>
          <p:cNvSpPr txBox="1">
            <a:spLocks noChangeArrowheads="1"/>
          </p:cNvSpPr>
          <p:nvPr/>
        </p:nvSpPr>
        <p:spPr bwMode="auto">
          <a:xfrm>
            <a:off x="304800" y="3733800"/>
            <a:ext cx="8610600" cy="137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2100" dirty="0">
                <a:solidFill>
                  <a:schemeClr val="bg1"/>
                </a:solidFill>
              </a:rPr>
              <a:t>- </a:t>
            </a:r>
            <a:r>
              <a:rPr lang="en-US" sz="2100" dirty="0" smtClean="0">
                <a:solidFill>
                  <a:schemeClr val="bg1"/>
                </a:solidFill>
              </a:rPr>
              <a:t>   necessary </a:t>
            </a:r>
            <a:r>
              <a:rPr lang="en-US" sz="2100" dirty="0">
                <a:solidFill>
                  <a:schemeClr val="bg1"/>
                </a:solidFill>
              </a:rPr>
              <a:t>for the performance of an activity that is </a:t>
            </a:r>
            <a:r>
              <a:rPr lang="en-US" sz="2100" dirty="0" smtClean="0">
                <a:solidFill>
                  <a:schemeClr val="bg1"/>
                </a:solidFill>
              </a:rPr>
              <a:t/>
            </a:r>
            <a:br>
              <a:rPr lang="en-US" sz="2100" dirty="0" smtClean="0">
                <a:solidFill>
                  <a:schemeClr val="bg1"/>
                </a:solidFill>
              </a:rPr>
            </a:br>
            <a:r>
              <a:rPr lang="en-US" sz="2100" dirty="0" smtClean="0">
                <a:solidFill>
                  <a:schemeClr val="bg1"/>
                </a:solidFill>
              </a:rPr>
              <a:t>     carried </a:t>
            </a:r>
            <a:r>
              <a:rPr lang="en-US" sz="2100" dirty="0">
                <a:solidFill>
                  <a:schemeClr val="bg1"/>
                </a:solidFill>
              </a:rPr>
              <a:t>out in the public interest or in the exercise of official </a:t>
            </a:r>
            <a:r>
              <a:rPr lang="en-US" sz="2100" dirty="0" smtClean="0">
                <a:solidFill>
                  <a:schemeClr val="bg1"/>
                </a:solidFill>
              </a:rPr>
              <a:t/>
            </a:r>
            <a:br>
              <a:rPr lang="en-US" sz="2100" dirty="0" smtClean="0">
                <a:solidFill>
                  <a:schemeClr val="bg1"/>
                </a:solidFill>
              </a:rPr>
            </a:br>
            <a:r>
              <a:rPr lang="en-US" sz="2100" dirty="0" smtClean="0">
                <a:solidFill>
                  <a:schemeClr val="bg1"/>
                </a:solidFill>
              </a:rPr>
              <a:t>     authority </a:t>
            </a:r>
            <a:r>
              <a:rPr lang="en-US" sz="2100" dirty="0">
                <a:solidFill>
                  <a:schemeClr val="bg1"/>
                </a:solidFill>
              </a:rPr>
              <a:t>vested in the controller or in a third party to whom </a:t>
            </a:r>
            <a:r>
              <a:rPr lang="en-US" sz="2100" dirty="0" smtClean="0">
                <a:solidFill>
                  <a:schemeClr val="bg1"/>
                </a:solidFill>
              </a:rPr>
              <a:t>  </a:t>
            </a:r>
            <a:br>
              <a:rPr lang="en-US" sz="2100" dirty="0" smtClean="0">
                <a:solidFill>
                  <a:schemeClr val="bg1"/>
                </a:solidFill>
              </a:rPr>
            </a:br>
            <a:r>
              <a:rPr lang="en-US" sz="2100" dirty="0" smtClean="0">
                <a:solidFill>
                  <a:schemeClr val="bg1"/>
                </a:solidFill>
              </a:rPr>
              <a:t>     the </a:t>
            </a:r>
            <a:r>
              <a:rPr lang="en-US" sz="2100" dirty="0">
                <a:solidFill>
                  <a:schemeClr val="bg1"/>
                </a:solidFill>
              </a:rPr>
              <a:t>data is disclosed</a:t>
            </a:r>
          </a:p>
        </p:txBody>
      </p:sp>
      <p:sp>
        <p:nvSpPr>
          <p:cNvPr id="29726" name="Text Box 30"/>
          <p:cNvSpPr txBox="1">
            <a:spLocks noChangeArrowheads="1"/>
          </p:cNvSpPr>
          <p:nvPr/>
        </p:nvSpPr>
        <p:spPr bwMode="auto">
          <a:xfrm>
            <a:off x="228600" y="5181600"/>
            <a:ext cx="8991600" cy="17081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marL="342900" indent="-342900">
              <a:spcBef>
                <a:spcPct val="50000"/>
              </a:spcBef>
              <a:buFontTx/>
              <a:buChar char="-"/>
              <a:defRPr/>
            </a:pPr>
            <a:r>
              <a:rPr lang="en-US" sz="2100" dirty="0" smtClean="0">
                <a:solidFill>
                  <a:schemeClr val="bg1"/>
                </a:solidFill>
              </a:rPr>
              <a:t>necessary </a:t>
            </a:r>
            <a:r>
              <a:rPr lang="en-US" sz="2100" dirty="0">
                <a:solidFill>
                  <a:schemeClr val="bg1"/>
                </a:solidFill>
              </a:rPr>
              <a:t>for a purpose that concerns a legitimate </a:t>
            </a:r>
            <a:r>
              <a:rPr lang="en-US" sz="2100" dirty="0" smtClean="0">
                <a:solidFill>
                  <a:schemeClr val="bg1"/>
                </a:solidFill>
              </a:rPr>
              <a:t>interest </a:t>
            </a:r>
            <a:r>
              <a:rPr lang="en-US" sz="2100" dirty="0">
                <a:solidFill>
                  <a:schemeClr val="bg1"/>
                </a:solidFill>
              </a:rPr>
              <a:t>of the </a:t>
            </a:r>
            <a:r>
              <a:rPr lang="en-US" sz="2100" dirty="0" smtClean="0">
                <a:solidFill>
                  <a:schemeClr val="bg1"/>
                </a:solidFill>
              </a:rPr>
              <a:t>  controller </a:t>
            </a:r>
            <a:r>
              <a:rPr lang="en-US" sz="2100" dirty="0">
                <a:solidFill>
                  <a:schemeClr val="bg1"/>
                </a:solidFill>
              </a:rPr>
              <a:t>or of such third party to whom personal </a:t>
            </a:r>
            <a:r>
              <a:rPr lang="en-US" sz="2100" dirty="0" smtClean="0">
                <a:solidFill>
                  <a:schemeClr val="bg1"/>
                </a:solidFill>
              </a:rPr>
              <a:t>data </a:t>
            </a:r>
            <a:r>
              <a:rPr lang="en-US" sz="2100" dirty="0">
                <a:solidFill>
                  <a:schemeClr val="bg1"/>
                </a:solidFill>
              </a:rPr>
              <a:t>is provided, except where such interest is overridden by the </a:t>
            </a:r>
            <a:r>
              <a:rPr lang="en-US" sz="2100" dirty="0" smtClean="0">
                <a:solidFill>
                  <a:schemeClr val="bg1"/>
                </a:solidFill>
              </a:rPr>
              <a:t>interest </a:t>
            </a:r>
            <a:r>
              <a:rPr lang="en-US" sz="2100" dirty="0">
                <a:solidFill>
                  <a:schemeClr val="bg1"/>
                </a:solidFill>
              </a:rPr>
              <a:t>to protect the fundamental rights and freedoms of the </a:t>
            </a:r>
            <a:r>
              <a:rPr lang="en-US" sz="2100" dirty="0" smtClean="0">
                <a:solidFill>
                  <a:schemeClr val="bg1"/>
                </a:solidFill>
              </a:rPr>
              <a:t>data </a:t>
            </a:r>
            <a:r>
              <a:rPr lang="en-US" sz="2100" dirty="0">
                <a:solidFill>
                  <a:schemeClr val="bg1"/>
                </a:solidFill>
              </a:rPr>
              <a:t>subject </a:t>
            </a:r>
            <a:r>
              <a:rPr lang="en-US" sz="2100" dirty="0" smtClean="0">
                <a:solidFill>
                  <a:schemeClr val="bg1"/>
                </a:solidFill>
              </a:rPr>
              <a:t>                              and </a:t>
            </a:r>
            <a:r>
              <a:rPr lang="en-US" sz="2100" dirty="0">
                <a:solidFill>
                  <a:schemeClr val="bg1"/>
                </a:solidFill>
              </a:rPr>
              <a:t>in particular the </a:t>
            </a:r>
            <a:r>
              <a:rPr lang="en-US" sz="2100" dirty="0" smtClean="0">
                <a:solidFill>
                  <a:schemeClr val="bg1"/>
                </a:solidFill>
              </a:rPr>
              <a:t>right to </a:t>
            </a:r>
            <a:r>
              <a:rPr lang="en-US" sz="2100" dirty="0">
                <a:solidFill>
                  <a:schemeClr val="bg1"/>
                </a:solidFill>
              </a:rPr>
              <a:t>privacy</a:t>
            </a:r>
          </a:p>
        </p:txBody>
      </p:sp>
    </p:spTree>
    <p:extLst>
      <p:ext uri="{BB962C8B-B14F-4D97-AF65-F5344CB8AC3E}">
        <p14:creationId xmlns:p14="http://schemas.microsoft.com/office/powerpoint/2010/main" xmlns="" val="13605667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29721"/>
                                        </p:tgtEl>
                                        <p:attrNameLst>
                                          <p:attrName>style.visibility</p:attrName>
                                        </p:attrNameLst>
                                      </p:cBhvr>
                                      <p:to>
                                        <p:strVal val="visible"/>
                                      </p:to>
                                    </p:set>
                                    <p:animEffect transition="in" filter="slide(fromRight)">
                                      <p:cBhvr>
                                        <p:cTn id="7" dur="500"/>
                                        <p:tgtEl>
                                          <p:spTgt spid="297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29722"/>
                                        </p:tgtEl>
                                        <p:attrNameLst>
                                          <p:attrName>style.visibility</p:attrName>
                                        </p:attrNameLst>
                                      </p:cBhvr>
                                      <p:to>
                                        <p:strVal val="visible"/>
                                      </p:to>
                                    </p:set>
                                    <p:animEffect transition="in" filter="slide(fromRight)">
                                      <p:cBhvr>
                                        <p:cTn id="12" dur="500"/>
                                        <p:tgtEl>
                                          <p:spTgt spid="297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29723"/>
                                        </p:tgtEl>
                                        <p:attrNameLst>
                                          <p:attrName>style.visibility</p:attrName>
                                        </p:attrNameLst>
                                      </p:cBhvr>
                                      <p:to>
                                        <p:strVal val="visible"/>
                                      </p:to>
                                    </p:set>
                                    <p:animEffect transition="in" filter="slide(fromRight)">
                                      <p:cBhvr>
                                        <p:cTn id="17" dur="500"/>
                                        <p:tgtEl>
                                          <p:spTgt spid="2972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29724"/>
                                        </p:tgtEl>
                                        <p:attrNameLst>
                                          <p:attrName>style.visibility</p:attrName>
                                        </p:attrNameLst>
                                      </p:cBhvr>
                                      <p:to>
                                        <p:strVal val="visible"/>
                                      </p:to>
                                    </p:set>
                                    <p:animEffect transition="in" filter="slide(fromRight)">
                                      <p:cBhvr>
                                        <p:cTn id="22" dur="500"/>
                                        <p:tgtEl>
                                          <p:spTgt spid="297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2" fill="hold" grpId="0" nodeType="clickEffect">
                                  <p:stCondLst>
                                    <p:cond delay="0"/>
                                  </p:stCondLst>
                                  <p:childTnLst>
                                    <p:set>
                                      <p:cBhvr>
                                        <p:cTn id="26" dur="1" fill="hold">
                                          <p:stCondLst>
                                            <p:cond delay="0"/>
                                          </p:stCondLst>
                                        </p:cTn>
                                        <p:tgtEl>
                                          <p:spTgt spid="29725"/>
                                        </p:tgtEl>
                                        <p:attrNameLst>
                                          <p:attrName>style.visibility</p:attrName>
                                        </p:attrNameLst>
                                      </p:cBhvr>
                                      <p:to>
                                        <p:strVal val="visible"/>
                                      </p:to>
                                    </p:set>
                                    <p:animEffect transition="in" filter="slide(fromRight)">
                                      <p:cBhvr>
                                        <p:cTn id="27" dur="500"/>
                                        <p:tgtEl>
                                          <p:spTgt spid="2972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29726"/>
                                        </p:tgtEl>
                                        <p:attrNameLst>
                                          <p:attrName>style.visibility</p:attrName>
                                        </p:attrNameLst>
                                      </p:cBhvr>
                                      <p:to>
                                        <p:strVal val="visible"/>
                                      </p:to>
                                    </p:set>
                                    <p:animEffect transition="in" filter="slide(fromRight)">
                                      <p:cBhvr>
                                        <p:cTn id="32" dur="500"/>
                                        <p:tgtEl>
                                          <p:spTgt spid="29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21" grpId="0" autoUpdateAnimBg="0"/>
      <p:bldP spid="29722" grpId="0" autoUpdateAnimBg="0"/>
      <p:bldP spid="29723" grpId="0" autoUpdateAnimBg="0"/>
      <p:bldP spid="29724" grpId="0" autoUpdateAnimBg="0"/>
      <p:bldP spid="29725" grpId="0" autoUpdateAnimBg="0"/>
      <p:bldP spid="2972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dirty="0" smtClean="0"/>
              <a:t>Museums &amp; Regulation</a:t>
            </a:r>
            <a:endParaRPr lang="en-US" dirty="0"/>
          </a:p>
        </p:txBody>
      </p:sp>
      <p:sp>
        <p:nvSpPr>
          <p:cNvPr id="46083" name="Rectangle 3"/>
          <p:cNvSpPr>
            <a:spLocks noGrp="1" noChangeArrowheads="1"/>
          </p:cNvSpPr>
          <p:nvPr>
            <p:ph type="body" idx="1"/>
          </p:nvPr>
        </p:nvSpPr>
        <p:spPr/>
        <p:txBody>
          <a:bodyPr/>
          <a:lstStyle/>
          <a:p>
            <a:r>
              <a:rPr lang="en-US" dirty="0" smtClean="0"/>
              <a:t>Law (rules created and/or sanctioned by state)</a:t>
            </a:r>
          </a:p>
          <a:p>
            <a:r>
              <a:rPr lang="en-US" dirty="0" smtClean="0"/>
              <a:t>Other social normative systems (custom, usage, (N)</a:t>
            </a:r>
            <a:r>
              <a:rPr lang="en-US" dirty="0" err="1" smtClean="0"/>
              <a:t>etiqette</a:t>
            </a:r>
            <a:r>
              <a:rPr lang="en-US" dirty="0" smtClean="0"/>
              <a:t>, morals, ethics, religion, etc.)</a:t>
            </a:r>
          </a:p>
          <a:p>
            <a:r>
              <a:rPr lang="en-US" dirty="0" smtClean="0"/>
              <a:t>User self-regulation</a:t>
            </a:r>
          </a:p>
          <a:p>
            <a:r>
              <a:rPr lang="en-US" dirty="0" smtClean="0"/>
              <a:t>Private (industry self-) regulation</a:t>
            </a:r>
          </a:p>
          <a:p>
            <a:r>
              <a:rPr lang="en-US" dirty="0" smtClean="0"/>
              <a:t>Co-regulation</a:t>
            </a:r>
          </a:p>
          <a:p>
            <a:r>
              <a:rPr lang="en-US" dirty="0" smtClean="0"/>
              <a:t>Public-Private Partnership (PPP)</a:t>
            </a:r>
          </a:p>
          <a:p>
            <a:r>
              <a:rPr lang="en-US" dirty="0" smtClean="0"/>
              <a:t>Standardization (</a:t>
            </a:r>
            <a:r>
              <a:rPr lang="en-US" dirty="0" err="1" smtClean="0"/>
              <a:t>Lessig</a:t>
            </a:r>
            <a:r>
              <a:rPr lang="en-US" dirty="0" smtClean="0"/>
              <a:t>: code is law)</a:t>
            </a:r>
          </a:p>
          <a:p>
            <a:r>
              <a:rPr lang="en-US" i="1" dirty="0" smtClean="0"/>
              <a:t>Laissez-faire</a:t>
            </a:r>
          </a:p>
          <a:p>
            <a:endParaRPr lang="en-US" dirty="0"/>
          </a:p>
        </p:txBody>
      </p:sp>
    </p:spTree>
    <p:extLst>
      <p:ext uri="{BB962C8B-B14F-4D97-AF65-F5344CB8AC3E}">
        <p14:creationId xmlns:p14="http://schemas.microsoft.com/office/powerpoint/2010/main" xmlns="" val="4210471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2230" name="Text Box 1030"/>
          <p:cNvSpPr txBox="1">
            <a:spLocks noChangeArrowheads="1"/>
          </p:cNvSpPr>
          <p:nvPr/>
        </p:nvSpPr>
        <p:spPr bwMode="auto">
          <a:xfrm>
            <a:off x="1219200" y="666087"/>
            <a:ext cx="7010400"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200" b="1" dirty="0">
                <a:solidFill>
                  <a:schemeClr val="bg1"/>
                </a:solidFill>
              </a:rPr>
              <a:t>Right of Access</a:t>
            </a:r>
            <a:endParaRPr lang="en-US" sz="3200" b="1" dirty="0">
              <a:solidFill>
                <a:schemeClr val="bg1"/>
              </a:solidFill>
              <a:latin typeface="Times New Roman" pitchFamily="18" charset="0"/>
            </a:endParaRPr>
          </a:p>
        </p:txBody>
      </p:sp>
      <p:sp>
        <p:nvSpPr>
          <p:cNvPr id="52233" name="Text Box 1033"/>
          <p:cNvSpPr txBox="1">
            <a:spLocks noChangeArrowheads="1"/>
          </p:cNvSpPr>
          <p:nvPr/>
        </p:nvSpPr>
        <p:spPr bwMode="auto">
          <a:xfrm>
            <a:off x="381000" y="2808961"/>
            <a:ext cx="8610600" cy="430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200" dirty="0">
                <a:solidFill>
                  <a:schemeClr val="bg1"/>
                </a:solidFill>
              </a:rPr>
              <a:t>Right of data subject to obtain access to data held concerning them</a:t>
            </a:r>
          </a:p>
        </p:txBody>
      </p:sp>
      <p:sp>
        <p:nvSpPr>
          <p:cNvPr id="52234" name="Text Box 1034"/>
          <p:cNvSpPr txBox="1">
            <a:spLocks noChangeArrowheads="1"/>
          </p:cNvSpPr>
          <p:nvPr/>
        </p:nvSpPr>
        <p:spPr bwMode="auto">
          <a:xfrm>
            <a:off x="381000" y="3415843"/>
            <a:ext cx="8610600" cy="430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200" dirty="0">
                <a:solidFill>
                  <a:schemeClr val="bg1"/>
                </a:solidFill>
              </a:rPr>
              <a:t>Rectification of any errors discovered therein</a:t>
            </a:r>
          </a:p>
        </p:txBody>
      </p:sp>
      <p:sp>
        <p:nvSpPr>
          <p:cNvPr id="52235" name="Text Box 1035"/>
          <p:cNvSpPr txBox="1">
            <a:spLocks noChangeArrowheads="1"/>
          </p:cNvSpPr>
          <p:nvPr/>
        </p:nvSpPr>
        <p:spPr bwMode="auto">
          <a:xfrm>
            <a:off x="375886" y="4077072"/>
            <a:ext cx="8610600" cy="11079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200" dirty="0">
                <a:solidFill>
                  <a:schemeClr val="bg1"/>
                </a:solidFill>
              </a:rPr>
              <a:t>Controller to provide at the request of the data subject, without excessive delay and without expense, written information as to whether personal data concerning the data subject is processed</a:t>
            </a:r>
          </a:p>
        </p:txBody>
      </p:sp>
      <p:sp>
        <p:nvSpPr>
          <p:cNvPr id="52236" name="Text Box 1036"/>
          <p:cNvSpPr txBox="1">
            <a:spLocks noChangeArrowheads="1"/>
          </p:cNvSpPr>
          <p:nvPr/>
        </p:nvSpPr>
        <p:spPr bwMode="auto">
          <a:xfrm>
            <a:off x="381000" y="5334000"/>
            <a:ext cx="8610600" cy="430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200" dirty="0">
                <a:solidFill>
                  <a:schemeClr val="bg1"/>
                </a:solidFill>
              </a:rPr>
              <a:t>Requests to be made at reasonable intervals</a:t>
            </a:r>
          </a:p>
        </p:txBody>
      </p:sp>
      <p:sp>
        <p:nvSpPr>
          <p:cNvPr id="52238" name="Text Box 1038"/>
          <p:cNvSpPr txBox="1">
            <a:spLocks noChangeArrowheads="1"/>
          </p:cNvSpPr>
          <p:nvPr/>
        </p:nvSpPr>
        <p:spPr bwMode="auto">
          <a:xfrm>
            <a:off x="381000" y="5883275"/>
            <a:ext cx="8610600" cy="430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200">
                <a:solidFill>
                  <a:schemeClr val="bg1"/>
                </a:solidFill>
              </a:rPr>
              <a:t>Requests to be made in writing and to be signed by data subject</a:t>
            </a:r>
          </a:p>
        </p:txBody>
      </p:sp>
      <p:pic>
        <p:nvPicPr>
          <p:cNvPr id="52240" name="Picture 1040" descr="access"/>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819400" y="1412776"/>
            <a:ext cx="3810000" cy="1193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1365724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2240"/>
                                        </p:tgtEl>
                                        <p:attrNameLst>
                                          <p:attrName>style.visibility</p:attrName>
                                        </p:attrNameLst>
                                      </p:cBhvr>
                                      <p:to>
                                        <p:strVal val="visible"/>
                                      </p:to>
                                    </p:set>
                                    <p:animEffect transition="in" filter="dissolve">
                                      <p:cBhvr>
                                        <p:cTn id="7" dur="500"/>
                                        <p:tgtEl>
                                          <p:spTgt spid="522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52233"/>
                                        </p:tgtEl>
                                        <p:attrNameLst>
                                          <p:attrName>style.visibility</p:attrName>
                                        </p:attrNameLst>
                                      </p:cBhvr>
                                      <p:to>
                                        <p:strVal val="visible"/>
                                      </p:to>
                                    </p:set>
                                    <p:animEffect transition="in" filter="slide(fromRight)">
                                      <p:cBhvr>
                                        <p:cTn id="12" dur="500"/>
                                        <p:tgtEl>
                                          <p:spTgt spid="522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52234"/>
                                        </p:tgtEl>
                                        <p:attrNameLst>
                                          <p:attrName>style.visibility</p:attrName>
                                        </p:attrNameLst>
                                      </p:cBhvr>
                                      <p:to>
                                        <p:strVal val="visible"/>
                                      </p:to>
                                    </p:set>
                                    <p:animEffect transition="in" filter="slide(fromRight)">
                                      <p:cBhvr>
                                        <p:cTn id="17" dur="500"/>
                                        <p:tgtEl>
                                          <p:spTgt spid="522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52235"/>
                                        </p:tgtEl>
                                        <p:attrNameLst>
                                          <p:attrName>style.visibility</p:attrName>
                                        </p:attrNameLst>
                                      </p:cBhvr>
                                      <p:to>
                                        <p:strVal val="visible"/>
                                      </p:to>
                                    </p:set>
                                    <p:animEffect transition="in" filter="slide(fromRight)">
                                      <p:cBhvr>
                                        <p:cTn id="22" dur="500"/>
                                        <p:tgtEl>
                                          <p:spTgt spid="5223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2" fill="hold" grpId="0" nodeType="clickEffect">
                                  <p:stCondLst>
                                    <p:cond delay="0"/>
                                  </p:stCondLst>
                                  <p:childTnLst>
                                    <p:set>
                                      <p:cBhvr>
                                        <p:cTn id="26" dur="1" fill="hold">
                                          <p:stCondLst>
                                            <p:cond delay="0"/>
                                          </p:stCondLst>
                                        </p:cTn>
                                        <p:tgtEl>
                                          <p:spTgt spid="52236"/>
                                        </p:tgtEl>
                                        <p:attrNameLst>
                                          <p:attrName>style.visibility</p:attrName>
                                        </p:attrNameLst>
                                      </p:cBhvr>
                                      <p:to>
                                        <p:strVal val="visible"/>
                                      </p:to>
                                    </p:set>
                                    <p:animEffect transition="in" filter="slide(fromRight)">
                                      <p:cBhvr>
                                        <p:cTn id="27" dur="500"/>
                                        <p:tgtEl>
                                          <p:spTgt spid="5223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52238"/>
                                        </p:tgtEl>
                                        <p:attrNameLst>
                                          <p:attrName>style.visibility</p:attrName>
                                        </p:attrNameLst>
                                      </p:cBhvr>
                                      <p:to>
                                        <p:strVal val="visible"/>
                                      </p:to>
                                    </p:set>
                                    <p:animEffect transition="in" filter="slide(fromRight)">
                                      <p:cBhvr>
                                        <p:cTn id="32" dur="500"/>
                                        <p:tgtEl>
                                          <p:spTgt spid="522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3" grpId="0" autoUpdateAnimBg="0"/>
      <p:bldP spid="52234" grpId="0" autoUpdateAnimBg="0"/>
      <p:bldP spid="52235" grpId="0" autoUpdateAnimBg="0"/>
      <p:bldP spid="52236" grpId="0" autoUpdateAnimBg="0"/>
      <p:bldP spid="52238"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3798" name="Text Box 6"/>
          <p:cNvSpPr txBox="1">
            <a:spLocks noChangeArrowheads="1"/>
          </p:cNvSpPr>
          <p:nvPr/>
        </p:nvSpPr>
        <p:spPr bwMode="auto">
          <a:xfrm>
            <a:off x="1143000" y="692696"/>
            <a:ext cx="70104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dirty="0">
                <a:solidFill>
                  <a:schemeClr val="bg1"/>
                </a:solidFill>
              </a:rPr>
              <a:t>Information to Data Subject</a:t>
            </a:r>
            <a:endParaRPr lang="en-US" b="1" dirty="0">
              <a:solidFill>
                <a:schemeClr val="bg1"/>
              </a:solidFill>
              <a:latin typeface="Times New Roman" pitchFamily="18" charset="0"/>
            </a:endParaRPr>
          </a:p>
        </p:txBody>
      </p:sp>
      <p:sp>
        <p:nvSpPr>
          <p:cNvPr id="33801" name="Text Box 9"/>
          <p:cNvSpPr txBox="1">
            <a:spLocks noChangeArrowheads="1"/>
          </p:cNvSpPr>
          <p:nvPr/>
        </p:nvSpPr>
        <p:spPr bwMode="auto">
          <a:xfrm>
            <a:off x="381000" y="1447800"/>
            <a:ext cx="8610600" cy="4308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200" dirty="0">
                <a:solidFill>
                  <a:schemeClr val="bg1"/>
                </a:solidFill>
              </a:rPr>
              <a:t>Controller to provide data subject with at least the following </a:t>
            </a:r>
            <a:r>
              <a:rPr lang="en-US" sz="2200" dirty="0" smtClean="0">
                <a:solidFill>
                  <a:schemeClr val="bg1"/>
                </a:solidFill>
              </a:rPr>
              <a:t>info:</a:t>
            </a:r>
            <a:endParaRPr lang="en-US" b="0" dirty="0">
              <a:solidFill>
                <a:schemeClr val="bg1"/>
              </a:solidFill>
              <a:latin typeface="Tahoma" pitchFamily="34" charset="0"/>
            </a:endParaRPr>
          </a:p>
        </p:txBody>
      </p:sp>
      <p:sp>
        <p:nvSpPr>
          <p:cNvPr id="33804" name="Text Box 12"/>
          <p:cNvSpPr txBox="1">
            <a:spLocks noChangeArrowheads="1"/>
          </p:cNvSpPr>
          <p:nvPr/>
        </p:nvSpPr>
        <p:spPr bwMode="auto">
          <a:xfrm>
            <a:off x="-165898" y="1988840"/>
            <a:ext cx="8610600"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lvl="2">
              <a:defRPr/>
            </a:pPr>
            <a:r>
              <a:rPr lang="en-US" sz="2000" dirty="0">
                <a:solidFill>
                  <a:schemeClr val="bg1"/>
                </a:solidFill>
              </a:rPr>
              <a:t>- Identity, habitual residence or principal place of </a:t>
            </a:r>
            <a:br>
              <a:rPr lang="en-US" sz="2000" dirty="0">
                <a:solidFill>
                  <a:schemeClr val="bg1"/>
                </a:solidFill>
              </a:rPr>
            </a:br>
            <a:r>
              <a:rPr lang="en-US" sz="2000" dirty="0">
                <a:solidFill>
                  <a:schemeClr val="bg1"/>
                </a:solidFill>
              </a:rPr>
              <a:t>   </a:t>
            </a:r>
            <a:r>
              <a:rPr lang="en-US" sz="2000" dirty="0" smtClean="0">
                <a:solidFill>
                  <a:schemeClr val="bg1"/>
                </a:solidFill>
              </a:rPr>
              <a:t>business </a:t>
            </a:r>
            <a:r>
              <a:rPr lang="en-US" sz="2000" dirty="0">
                <a:solidFill>
                  <a:schemeClr val="bg1"/>
                </a:solidFill>
              </a:rPr>
              <a:t>of the controller and of any other person </a:t>
            </a:r>
            <a:br>
              <a:rPr lang="en-US" sz="2000" dirty="0">
                <a:solidFill>
                  <a:schemeClr val="bg1"/>
                </a:solidFill>
              </a:rPr>
            </a:br>
            <a:r>
              <a:rPr lang="en-US" sz="2000" dirty="0">
                <a:solidFill>
                  <a:schemeClr val="bg1"/>
                </a:solidFill>
              </a:rPr>
              <a:t>   </a:t>
            </a:r>
            <a:r>
              <a:rPr lang="en-US" sz="2000" dirty="0" smtClean="0">
                <a:solidFill>
                  <a:schemeClr val="bg1"/>
                </a:solidFill>
              </a:rPr>
              <a:t>authorized </a:t>
            </a:r>
            <a:r>
              <a:rPr lang="en-US" sz="2000" dirty="0">
                <a:solidFill>
                  <a:schemeClr val="bg1"/>
                </a:solidFill>
              </a:rPr>
              <a:t>by him in that behalf</a:t>
            </a:r>
            <a:endParaRPr lang="en-US" b="0" dirty="0">
              <a:solidFill>
                <a:schemeClr val="bg1"/>
              </a:solidFill>
              <a:latin typeface="Tahoma" pitchFamily="34" charset="0"/>
            </a:endParaRPr>
          </a:p>
        </p:txBody>
      </p:sp>
      <p:sp>
        <p:nvSpPr>
          <p:cNvPr id="33805" name="Text Box 13"/>
          <p:cNvSpPr txBox="1">
            <a:spLocks noChangeArrowheads="1"/>
          </p:cNvSpPr>
          <p:nvPr/>
        </p:nvSpPr>
        <p:spPr bwMode="auto">
          <a:xfrm>
            <a:off x="-152400" y="2995315"/>
            <a:ext cx="8610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lvl="2">
              <a:defRPr/>
            </a:pPr>
            <a:r>
              <a:rPr lang="en-US" sz="2000" dirty="0">
                <a:solidFill>
                  <a:schemeClr val="bg1"/>
                </a:solidFill>
              </a:rPr>
              <a:t>-  The purposes of the processing for which the data are </a:t>
            </a:r>
            <a:br>
              <a:rPr lang="en-US" sz="2000" dirty="0">
                <a:solidFill>
                  <a:schemeClr val="bg1"/>
                </a:solidFill>
              </a:rPr>
            </a:br>
            <a:r>
              <a:rPr lang="en-US" sz="2000" dirty="0">
                <a:solidFill>
                  <a:schemeClr val="bg1"/>
                </a:solidFill>
              </a:rPr>
              <a:t>    </a:t>
            </a:r>
            <a:r>
              <a:rPr lang="en-US" sz="2000" dirty="0" smtClean="0">
                <a:solidFill>
                  <a:schemeClr val="bg1"/>
                </a:solidFill>
              </a:rPr>
              <a:t>intended</a:t>
            </a:r>
            <a:endParaRPr lang="en-US" b="0" dirty="0">
              <a:solidFill>
                <a:schemeClr val="bg1"/>
              </a:solidFill>
              <a:latin typeface="Tahoma" pitchFamily="34" charset="0"/>
            </a:endParaRPr>
          </a:p>
        </p:txBody>
      </p:sp>
      <p:sp>
        <p:nvSpPr>
          <p:cNvPr id="33806" name="Text Box 14"/>
          <p:cNvSpPr txBox="1">
            <a:spLocks noChangeArrowheads="1"/>
          </p:cNvSpPr>
          <p:nvPr/>
        </p:nvSpPr>
        <p:spPr bwMode="auto">
          <a:xfrm>
            <a:off x="-165898" y="3683135"/>
            <a:ext cx="8610600" cy="1616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lvl="2">
              <a:defRPr/>
            </a:pPr>
            <a:r>
              <a:rPr lang="en-US" sz="2000" dirty="0">
                <a:solidFill>
                  <a:schemeClr val="bg1"/>
                </a:solidFill>
              </a:rPr>
              <a:t>-   Any further information to matters such as:</a:t>
            </a:r>
          </a:p>
          <a:p>
            <a:pPr lvl="2">
              <a:defRPr/>
            </a:pPr>
            <a:r>
              <a:rPr lang="en-US" sz="2000" dirty="0">
                <a:solidFill>
                  <a:schemeClr val="bg1"/>
                </a:solidFill>
              </a:rPr>
              <a:t>    the recipients or categories of the recipients of data, reply  </a:t>
            </a:r>
            <a:br>
              <a:rPr lang="en-US" sz="2000" dirty="0">
                <a:solidFill>
                  <a:schemeClr val="bg1"/>
                </a:solidFill>
              </a:rPr>
            </a:br>
            <a:r>
              <a:rPr lang="en-US" sz="2000" dirty="0">
                <a:solidFill>
                  <a:schemeClr val="bg1"/>
                </a:solidFill>
              </a:rPr>
              <a:t>    procedures, the existence of the right to access, the right </a:t>
            </a:r>
            <a:br>
              <a:rPr lang="en-US" sz="2000" dirty="0">
                <a:solidFill>
                  <a:schemeClr val="bg1"/>
                </a:solidFill>
              </a:rPr>
            </a:br>
            <a:r>
              <a:rPr lang="en-US" sz="2000" dirty="0">
                <a:solidFill>
                  <a:schemeClr val="bg1"/>
                </a:solidFill>
              </a:rPr>
              <a:t>    to rectify, </a:t>
            </a:r>
            <a:r>
              <a:rPr lang="en-US" sz="2000" dirty="0" smtClean="0">
                <a:solidFill>
                  <a:schemeClr val="bg1"/>
                </a:solidFill>
              </a:rPr>
              <a:t>and, </a:t>
            </a:r>
            <a:r>
              <a:rPr lang="en-US" sz="2000" dirty="0">
                <a:solidFill>
                  <a:schemeClr val="bg1"/>
                </a:solidFill>
              </a:rPr>
              <a:t>where applicable, the right to erase the data </a:t>
            </a:r>
            <a:br>
              <a:rPr lang="en-US" sz="2000" dirty="0">
                <a:solidFill>
                  <a:schemeClr val="bg1"/>
                </a:solidFill>
              </a:rPr>
            </a:br>
            <a:r>
              <a:rPr lang="en-US" sz="2000" dirty="0">
                <a:solidFill>
                  <a:schemeClr val="bg1"/>
                </a:solidFill>
              </a:rPr>
              <a:t>    concerning </a:t>
            </a:r>
            <a:r>
              <a:rPr lang="en-US" sz="2000" dirty="0" smtClean="0">
                <a:solidFill>
                  <a:schemeClr val="bg1"/>
                </a:solidFill>
              </a:rPr>
              <a:t>him/her</a:t>
            </a:r>
            <a:endParaRPr lang="en-US" b="0" dirty="0">
              <a:solidFill>
                <a:schemeClr val="bg1"/>
              </a:solidFill>
              <a:latin typeface="Tahoma" pitchFamily="34" charset="0"/>
            </a:endParaRPr>
          </a:p>
        </p:txBody>
      </p:sp>
      <p:sp>
        <p:nvSpPr>
          <p:cNvPr id="33809" name="Text Box 17"/>
          <p:cNvSpPr txBox="1">
            <a:spLocks noChangeArrowheads="1"/>
          </p:cNvSpPr>
          <p:nvPr/>
        </p:nvSpPr>
        <p:spPr bwMode="auto">
          <a:xfrm>
            <a:off x="-165898" y="5445224"/>
            <a:ext cx="8610600" cy="1015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lvl="2">
              <a:defRPr/>
            </a:pPr>
            <a:r>
              <a:rPr lang="en-US" sz="2000" dirty="0">
                <a:solidFill>
                  <a:schemeClr val="bg1"/>
                </a:solidFill>
              </a:rPr>
              <a:t>-  Such further information as necessary, having regard to    </a:t>
            </a:r>
            <a:br>
              <a:rPr lang="en-US" sz="2000" dirty="0">
                <a:solidFill>
                  <a:schemeClr val="bg1"/>
                </a:solidFill>
              </a:rPr>
            </a:br>
            <a:r>
              <a:rPr lang="en-US" sz="2000" dirty="0">
                <a:solidFill>
                  <a:schemeClr val="bg1"/>
                </a:solidFill>
              </a:rPr>
              <a:t>    </a:t>
            </a:r>
            <a:r>
              <a:rPr lang="en-US" sz="2000" dirty="0" smtClean="0">
                <a:solidFill>
                  <a:schemeClr val="bg1"/>
                </a:solidFill>
              </a:rPr>
              <a:t>the </a:t>
            </a:r>
            <a:r>
              <a:rPr lang="en-US" sz="2000" dirty="0">
                <a:solidFill>
                  <a:schemeClr val="bg1"/>
                </a:solidFill>
              </a:rPr>
              <a:t>specific circumstances in which the data </a:t>
            </a:r>
            <a:r>
              <a:rPr lang="en-US" sz="2000" dirty="0" smtClean="0">
                <a:solidFill>
                  <a:schemeClr val="bg1"/>
                </a:solidFill>
              </a:rPr>
              <a:t>are </a:t>
            </a:r>
            <a:r>
              <a:rPr lang="en-US" sz="2000" dirty="0">
                <a:solidFill>
                  <a:schemeClr val="bg1"/>
                </a:solidFill>
              </a:rPr>
              <a:t>collected,   </a:t>
            </a:r>
            <a:br>
              <a:rPr lang="en-US" sz="2000" dirty="0">
                <a:solidFill>
                  <a:schemeClr val="bg1"/>
                </a:solidFill>
              </a:rPr>
            </a:br>
            <a:r>
              <a:rPr lang="en-US" sz="2000" dirty="0">
                <a:solidFill>
                  <a:schemeClr val="bg1"/>
                </a:solidFill>
              </a:rPr>
              <a:t>    </a:t>
            </a:r>
            <a:r>
              <a:rPr lang="en-US" sz="2000" dirty="0" smtClean="0">
                <a:solidFill>
                  <a:schemeClr val="bg1"/>
                </a:solidFill>
              </a:rPr>
              <a:t>to </a:t>
            </a:r>
            <a:r>
              <a:rPr lang="en-US" sz="2000" dirty="0">
                <a:solidFill>
                  <a:schemeClr val="bg1"/>
                </a:solidFill>
              </a:rPr>
              <a:t>guarantee fair processing</a:t>
            </a:r>
            <a:r>
              <a:rPr lang="en-US" b="0" dirty="0">
                <a:solidFill>
                  <a:schemeClr val="bg1"/>
                </a:solidFill>
                <a:latin typeface="Tahoma" pitchFamily="34" charset="0"/>
              </a:rPr>
              <a:t> </a:t>
            </a:r>
          </a:p>
        </p:txBody>
      </p:sp>
    </p:spTree>
    <p:extLst>
      <p:ext uri="{BB962C8B-B14F-4D97-AF65-F5344CB8AC3E}">
        <p14:creationId xmlns:p14="http://schemas.microsoft.com/office/powerpoint/2010/main" xmlns="" val="29862035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33801"/>
                                        </p:tgtEl>
                                        <p:attrNameLst>
                                          <p:attrName>style.visibility</p:attrName>
                                        </p:attrNameLst>
                                      </p:cBhvr>
                                      <p:to>
                                        <p:strVal val="visible"/>
                                      </p:to>
                                    </p:set>
                                    <p:animEffect transition="in" filter="slide(fromRight)">
                                      <p:cBhvr>
                                        <p:cTn id="7" dur="500"/>
                                        <p:tgtEl>
                                          <p:spTgt spid="338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33804"/>
                                        </p:tgtEl>
                                        <p:attrNameLst>
                                          <p:attrName>style.visibility</p:attrName>
                                        </p:attrNameLst>
                                      </p:cBhvr>
                                      <p:to>
                                        <p:strVal val="visible"/>
                                      </p:to>
                                    </p:set>
                                    <p:animEffect transition="in" filter="slide(fromRight)">
                                      <p:cBhvr>
                                        <p:cTn id="12" dur="500"/>
                                        <p:tgtEl>
                                          <p:spTgt spid="338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33805"/>
                                        </p:tgtEl>
                                        <p:attrNameLst>
                                          <p:attrName>style.visibility</p:attrName>
                                        </p:attrNameLst>
                                      </p:cBhvr>
                                      <p:to>
                                        <p:strVal val="visible"/>
                                      </p:to>
                                    </p:set>
                                    <p:animEffect transition="in" filter="slide(fromRight)">
                                      <p:cBhvr>
                                        <p:cTn id="17" dur="500"/>
                                        <p:tgtEl>
                                          <p:spTgt spid="338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33806"/>
                                        </p:tgtEl>
                                        <p:attrNameLst>
                                          <p:attrName>style.visibility</p:attrName>
                                        </p:attrNameLst>
                                      </p:cBhvr>
                                      <p:to>
                                        <p:strVal val="visible"/>
                                      </p:to>
                                    </p:set>
                                    <p:animEffect transition="in" filter="slide(fromRight)">
                                      <p:cBhvr>
                                        <p:cTn id="22" dur="500"/>
                                        <p:tgtEl>
                                          <p:spTgt spid="3380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2" fill="hold" grpId="0" nodeType="clickEffect">
                                  <p:stCondLst>
                                    <p:cond delay="0"/>
                                  </p:stCondLst>
                                  <p:childTnLst>
                                    <p:set>
                                      <p:cBhvr>
                                        <p:cTn id="26" dur="1" fill="hold">
                                          <p:stCondLst>
                                            <p:cond delay="0"/>
                                          </p:stCondLst>
                                        </p:cTn>
                                        <p:tgtEl>
                                          <p:spTgt spid="33809"/>
                                        </p:tgtEl>
                                        <p:attrNameLst>
                                          <p:attrName>style.visibility</p:attrName>
                                        </p:attrNameLst>
                                      </p:cBhvr>
                                      <p:to>
                                        <p:strVal val="visible"/>
                                      </p:to>
                                    </p:set>
                                    <p:animEffect transition="in" filter="slide(fromRight)">
                                      <p:cBhvr>
                                        <p:cTn id="27" dur="500"/>
                                        <p:tgtEl>
                                          <p:spTgt spid="338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1" grpId="0" autoUpdateAnimBg="0"/>
      <p:bldP spid="33804" grpId="0" autoUpdateAnimBg="0"/>
      <p:bldP spid="33805" grpId="0" autoUpdateAnimBg="0"/>
      <p:bldP spid="33806" grpId="0" autoUpdateAnimBg="0"/>
      <p:bldP spid="33809"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1990" name="Text Box 6"/>
          <p:cNvSpPr txBox="1">
            <a:spLocks noChangeArrowheads="1"/>
          </p:cNvSpPr>
          <p:nvPr/>
        </p:nvSpPr>
        <p:spPr bwMode="auto">
          <a:xfrm>
            <a:off x="582797" y="914615"/>
            <a:ext cx="8229600"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200" b="1" dirty="0">
                <a:solidFill>
                  <a:prstClr val="black"/>
                </a:solidFill>
              </a:rPr>
              <a:t>Rectification of Data</a:t>
            </a:r>
            <a:endParaRPr lang="en-US" sz="3200" b="1" dirty="0">
              <a:solidFill>
                <a:prstClr val="black"/>
              </a:solidFill>
              <a:latin typeface="Times New Roman" pitchFamily="18" charset="0"/>
            </a:endParaRPr>
          </a:p>
        </p:txBody>
      </p:sp>
      <p:sp>
        <p:nvSpPr>
          <p:cNvPr id="41993" name="Text Box 9"/>
          <p:cNvSpPr txBox="1">
            <a:spLocks noChangeArrowheads="1"/>
          </p:cNvSpPr>
          <p:nvPr/>
        </p:nvSpPr>
        <p:spPr bwMode="auto">
          <a:xfrm>
            <a:off x="392297" y="1988840"/>
            <a:ext cx="8610600" cy="11079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2200" dirty="0">
                <a:solidFill>
                  <a:prstClr val="black"/>
                </a:solidFill>
              </a:rPr>
              <a:t>Obligation of controller , at request of data subject, to immediately rectify, block or erase such personal data that has not been processed according to the DPA</a:t>
            </a:r>
          </a:p>
        </p:txBody>
      </p:sp>
      <p:sp>
        <p:nvSpPr>
          <p:cNvPr id="41994" name="Text Box 10"/>
          <p:cNvSpPr txBox="1">
            <a:spLocks noChangeArrowheads="1"/>
          </p:cNvSpPr>
          <p:nvPr/>
        </p:nvSpPr>
        <p:spPr bwMode="auto">
          <a:xfrm>
            <a:off x="381000" y="3413125"/>
            <a:ext cx="8610600" cy="7694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2200">
                <a:solidFill>
                  <a:prstClr val="black"/>
                </a:solidFill>
              </a:rPr>
              <a:t>Controller to notify the third party to whom that data has been disclosed about the measures taken in order to effect the rectification</a:t>
            </a:r>
          </a:p>
        </p:txBody>
      </p:sp>
      <p:sp>
        <p:nvSpPr>
          <p:cNvPr id="41995" name="Text Box 11"/>
          <p:cNvSpPr txBox="1">
            <a:spLocks noChangeArrowheads="1"/>
          </p:cNvSpPr>
          <p:nvPr/>
        </p:nvSpPr>
        <p:spPr bwMode="auto">
          <a:xfrm>
            <a:off x="362209" y="4653136"/>
            <a:ext cx="8610600" cy="7694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2200" dirty="0">
                <a:solidFill>
                  <a:prstClr val="black"/>
                </a:solidFill>
              </a:rPr>
              <a:t>Such notification need not be provided if it is shown that it is impossible or it will involve disproportionate effort</a:t>
            </a:r>
          </a:p>
        </p:txBody>
      </p:sp>
    </p:spTree>
    <p:extLst>
      <p:ext uri="{BB962C8B-B14F-4D97-AF65-F5344CB8AC3E}">
        <p14:creationId xmlns:p14="http://schemas.microsoft.com/office/powerpoint/2010/main" xmlns="" val="20703559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41993"/>
                                        </p:tgtEl>
                                        <p:attrNameLst>
                                          <p:attrName>style.visibility</p:attrName>
                                        </p:attrNameLst>
                                      </p:cBhvr>
                                      <p:to>
                                        <p:strVal val="visible"/>
                                      </p:to>
                                    </p:set>
                                    <p:animEffect transition="in" filter="slide(fromRight)">
                                      <p:cBhvr>
                                        <p:cTn id="7" dur="500"/>
                                        <p:tgtEl>
                                          <p:spTgt spid="419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41994"/>
                                        </p:tgtEl>
                                        <p:attrNameLst>
                                          <p:attrName>style.visibility</p:attrName>
                                        </p:attrNameLst>
                                      </p:cBhvr>
                                      <p:to>
                                        <p:strVal val="visible"/>
                                      </p:to>
                                    </p:set>
                                    <p:animEffect transition="in" filter="slide(fromRight)">
                                      <p:cBhvr>
                                        <p:cTn id="12" dur="500"/>
                                        <p:tgtEl>
                                          <p:spTgt spid="419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41995"/>
                                        </p:tgtEl>
                                        <p:attrNameLst>
                                          <p:attrName>style.visibility</p:attrName>
                                        </p:attrNameLst>
                                      </p:cBhvr>
                                      <p:to>
                                        <p:strVal val="visible"/>
                                      </p:to>
                                    </p:set>
                                    <p:animEffect transition="in" filter="slide(fromRight)">
                                      <p:cBhvr>
                                        <p:cTn id="17" dur="500"/>
                                        <p:tgtEl>
                                          <p:spTgt spid="41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3" grpId="0" autoUpdateAnimBg="0"/>
      <p:bldP spid="41994" grpId="0" autoUpdateAnimBg="0"/>
      <p:bldP spid="41995"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6326" name="Text Box 6"/>
          <p:cNvSpPr txBox="1">
            <a:spLocks noChangeArrowheads="1"/>
          </p:cNvSpPr>
          <p:nvPr/>
        </p:nvSpPr>
        <p:spPr bwMode="auto">
          <a:xfrm>
            <a:off x="1137529" y="692696"/>
            <a:ext cx="70104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dirty="0">
                <a:solidFill>
                  <a:schemeClr val="bg1"/>
                </a:solidFill>
              </a:rPr>
              <a:t>Notification Obligations</a:t>
            </a:r>
            <a:endParaRPr lang="en-US" b="1" dirty="0">
              <a:solidFill>
                <a:schemeClr val="bg1"/>
              </a:solidFill>
              <a:latin typeface="Times New Roman" pitchFamily="18" charset="0"/>
            </a:endParaRPr>
          </a:p>
        </p:txBody>
      </p:sp>
      <p:sp>
        <p:nvSpPr>
          <p:cNvPr id="56329" name="Text Box 9"/>
          <p:cNvSpPr txBox="1">
            <a:spLocks noChangeArrowheads="1"/>
          </p:cNvSpPr>
          <p:nvPr/>
        </p:nvSpPr>
        <p:spPr bwMode="auto">
          <a:xfrm>
            <a:off x="1676400" y="4343400"/>
            <a:ext cx="5943600"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a:solidFill>
                  <a:schemeClr val="bg1"/>
                </a:solidFill>
                <a:effectLst>
                  <a:outerShdw blurRad="38100" dist="38100" dir="2700000" algn="tl">
                    <a:srgbClr val="000000"/>
                  </a:outerShdw>
                </a:effectLst>
              </a:rPr>
              <a:t>Controller  to notify the Data Protection Commissioner before carrying out any wholly or partially automated processing operation or set of such operations intended to serve a single purpose or several related purposes</a:t>
            </a:r>
            <a:endParaRPr lang="en-US">
              <a:solidFill>
                <a:schemeClr val="bg1"/>
              </a:solidFill>
            </a:endParaRPr>
          </a:p>
        </p:txBody>
      </p:sp>
      <p:pic>
        <p:nvPicPr>
          <p:cNvPr id="56334" name="Picture 14" descr="i lik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581400" y="1447800"/>
            <a:ext cx="2192338" cy="281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8689164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6334"/>
                                        </p:tgtEl>
                                        <p:attrNameLst>
                                          <p:attrName>style.visibility</p:attrName>
                                        </p:attrNameLst>
                                      </p:cBhvr>
                                      <p:to>
                                        <p:strVal val="visible"/>
                                      </p:to>
                                    </p:set>
                                    <p:animEffect transition="in" filter="dissolve">
                                      <p:cBhvr>
                                        <p:cTn id="7" dur="500"/>
                                        <p:tgtEl>
                                          <p:spTgt spid="563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56329"/>
                                        </p:tgtEl>
                                        <p:attrNameLst>
                                          <p:attrName>style.visibility</p:attrName>
                                        </p:attrNameLst>
                                      </p:cBhvr>
                                      <p:to>
                                        <p:strVal val="visible"/>
                                      </p:to>
                                    </p:set>
                                    <p:animEffect transition="in" filter="slide(fromRight)">
                                      <p:cBhvr>
                                        <p:cTn id="12" dur="500"/>
                                        <p:tgtEl>
                                          <p:spTgt spid="56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9"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2470" name="Text Box 6"/>
          <p:cNvSpPr txBox="1">
            <a:spLocks noChangeArrowheads="1"/>
          </p:cNvSpPr>
          <p:nvPr/>
        </p:nvSpPr>
        <p:spPr bwMode="auto">
          <a:xfrm>
            <a:off x="381000" y="908720"/>
            <a:ext cx="8801100" cy="10772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l">
              <a:defRPr/>
            </a:pPr>
            <a:r>
              <a:rPr lang="en-US" sz="3200" b="1" dirty="0">
                <a:solidFill>
                  <a:schemeClr val="bg1"/>
                </a:solidFill>
              </a:rPr>
              <a:t>Notification by the Controller to the Commissioner</a:t>
            </a:r>
            <a:endParaRPr lang="en-US" sz="3200" b="1" dirty="0">
              <a:solidFill>
                <a:schemeClr val="bg1"/>
              </a:solidFill>
              <a:latin typeface="Times New Roman" pitchFamily="18" charset="0"/>
            </a:endParaRPr>
          </a:p>
        </p:txBody>
      </p:sp>
      <p:sp>
        <p:nvSpPr>
          <p:cNvPr id="62474" name="Text Box 10"/>
          <p:cNvSpPr txBox="1">
            <a:spLocks noChangeArrowheads="1"/>
          </p:cNvSpPr>
          <p:nvPr/>
        </p:nvSpPr>
        <p:spPr bwMode="auto">
          <a:xfrm>
            <a:off x="381000" y="2093808"/>
            <a:ext cx="861060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defRPr/>
            </a:pPr>
            <a:r>
              <a:rPr lang="en-US" dirty="0">
                <a:solidFill>
                  <a:schemeClr val="bg1"/>
                </a:solidFill>
              </a:rPr>
              <a:t>the name and address of the data controller and of any other person authorized by him in that behalf, if any</a:t>
            </a:r>
          </a:p>
        </p:txBody>
      </p:sp>
      <p:sp>
        <p:nvSpPr>
          <p:cNvPr id="62476" name="Text Box 12"/>
          <p:cNvSpPr txBox="1">
            <a:spLocks noChangeArrowheads="1"/>
          </p:cNvSpPr>
          <p:nvPr/>
        </p:nvSpPr>
        <p:spPr bwMode="auto">
          <a:xfrm>
            <a:off x="381000" y="2927350"/>
            <a:ext cx="86106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dirty="0">
                <a:solidFill>
                  <a:schemeClr val="bg1"/>
                </a:solidFill>
              </a:rPr>
              <a:t>the purpose or purposes of the processing</a:t>
            </a:r>
          </a:p>
        </p:txBody>
      </p:sp>
      <p:sp>
        <p:nvSpPr>
          <p:cNvPr id="62477" name="Text Box 13"/>
          <p:cNvSpPr txBox="1">
            <a:spLocks noChangeArrowheads="1"/>
          </p:cNvSpPr>
          <p:nvPr/>
        </p:nvSpPr>
        <p:spPr bwMode="auto">
          <a:xfrm>
            <a:off x="371306" y="3532150"/>
            <a:ext cx="861060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dirty="0">
                <a:solidFill>
                  <a:schemeClr val="bg1"/>
                </a:solidFill>
              </a:rPr>
              <a:t>a description of the category or categories of data subject and of the data or categories of data relating to them</a:t>
            </a:r>
          </a:p>
        </p:txBody>
      </p:sp>
      <p:sp>
        <p:nvSpPr>
          <p:cNvPr id="62478" name="Text Box 14"/>
          <p:cNvSpPr txBox="1">
            <a:spLocks noChangeArrowheads="1"/>
          </p:cNvSpPr>
          <p:nvPr/>
        </p:nvSpPr>
        <p:spPr bwMode="auto">
          <a:xfrm>
            <a:off x="381000" y="4331732"/>
            <a:ext cx="86106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dirty="0">
                <a:solidFill>
                  <a:schemeClr val="bg1"/>
                </a:solidFill>
              </a:rPr>
              <a:t>the recipients or categories of recipient to whom the data might be disclosed</a:t>
            </a:r>
          </a:p>
        </p:txBody>
      </p:sp>
      <p:sp>
        <p:nvSpPr>
          <p:cNvPr id="62479" name="Text Box 15"/>
          <p:cNvSpPr txBox="1">
            <a:spLocks noChangeArrowheads="1"/>
          </p:cNvSpPr>
          <p:nvPr/>
        </p:nvSpPr>
        <p:spPr bwMode="auto">
          <a:xfrm>
            <a:off x="381000" y="4876800"/>
            <a:ext cx="86106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dirty="0">
                <a:solidFill>
                  <a:schemeClr val="bg1"/>
                </a:solidFill>
              </a:rPr>
              <a:t>proposed transfers of data to third countries</a:t>
            </a:r>
          </a:p>
        </p:txBody>
      </p:sp>
      <p:sp>
        <p:nvSpPr>
          <p:cNvPr id="62480" name="Text Box 16"/>
          <p:cNvSpPr txBox="1">
            <a:spLocks noChangeArrowheads="1"/>
          </p:cNvSpPr>
          <p:nvPr/>
        </p:nvSpPr>
        <p:spPr bwMode="auto">
          <a:xfrm>
            <a:off x="381000" y="5373216"/>
            <a:ext cx="861060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dirty="0">
                <a:solidFill>
                  <a:schemeClr val="bg1"/>
                </a:solidFill>
              </a:rPr>
              <a:t>a general description allowing a preliminary assessment to be made to ensure security of processing</a:t>
            </a:r>
          </a:p>
        </p:txBody>
      </p:sp>
    </p:spTree>
    <p:extLst>
      <p:ext uri="{BB962C8B-B14F-4D97-AF65-F5344CB8AC3E}">
        <p14:creationId xmlns:p14="http://schemas.microsoft.com/office/powerpoint/2010/main" xmlns="" val="27814413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62474"/>
                                        </p:tgtEl>
                                        <p:attrNameLst>
                                          <p:attrName>style.visibility</p:attrName>
                                        </p:attrNameLst>
                                      </p:cBhvr>
                                      <p:to>
                                        <p:strVal val="visible"/>
                                      </p:to>
                                    </p:set>
                                    <p:animEffect transition="in" filter="slide(fromRight)">
                                      <p:cBhvr>
                                        <p:cTn id="7" dur="500"/>
                                        <p:tgtEl>
                                          <p:spTgt spid="624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62476"/>
                                        </p:tgtEl>
                                        <p:attrNameLst>
                                          <p:attrName>style.visibility</p:attrName>
                                        </p:attrNameLst>
                                      </p:cBhvr>
                                      <p:to>
                                        <p:strVal val="visible"/>
                                      </p:to>
                                    </p:set>
                                    <p:animEffect transition="in" filter="slide(fromRight)">
                                      <p:cBhvr>
                                        <p:cTn id="12" dur="500"/>
                                        <p:tgtEl>
                                          <p:spTgt spid="624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62477"/>
                                        </p:tgtEl>
                                        <p:attrNameLst>
                                          <p:attrName>style.visibility</p:attrName>
                                        </p:attrNameLst>
                                      </p:cBhvr>
                                      <p:to>
                                        <p:strVal val="visible"/>
                                      </p:to>
                                    </p:set>
                                    <p:animEffect transition="in" filter="slide(fromRight)">
                                      <p:cBhvr>
                                        <p:cTn id="17" dur="500"/>
                                        <p:tgtEl>
                                          <p:spTgt spid="624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62478"/>
                                        </p:tgtEl>
                                        <p:attrNameLst>
                                          <p:attrName>style.visibility</p:attrName>
                                        </p:attrNameLst>
                                      </p:cBhvr>
                                      <p:to>
                                        <p:strVal val="visible"/>
                                      </p:to>
                                    </p:set>
                                    <p:animEffect transition="in" filter="slide(fromRight)">
                                      <p:cBhvr>
                                        <p:cTn id="22" dur="500"/>
                                        <p:tgtEl>
                                          <p:spTgt spid="6247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2" fill="hold" grpId="0" nodeType="clickEffect">
                                  <p:stCondLst>
                                    <p:cond delay="0"/>
                                  </p:stCondLst>
                                  <p:childTnLst>
                                    <p:set>
                                      <p:cBhvr>
                                        <p:cTn id="26" dur="1" fill="hold">
                                          <p:stCondLst>
                                            <p:cond delay="0"/>
                                          </p:stCondLst>
                                        </p:cTn>
                                        <p:tgtEl>
                                          <p:spTgt spid="62479"/>
                                        </p:tgtEl>
                                        <p:attrNameLst>
                                          <p:attrName>style.visibility</p:attrName>
                                        </p:attrNameLst>
                                      </p:cBhvr>
                                      <p:to>
                                        <p:strVal val="visible"/>
                                      </p:to>
                                    </p:set>
                                    <p:animEffect transition="in" filter="slide(fromRight)">
                                      <p:cBhvr>
                                        <p:cTn id="27" dur="500"/>
                                        <p:tgtEl>
                                          <p:spTgt spid="6247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62480"/>
                                        </p:tgtEl>
                                        <p:attrNameLst>
                                          <p:attrName>style.visibility</p:attrName>
                                        </p:attrNameLst>
                                      </p:cBhvr>
                                      <p:to>
                                        <p:strVal val="visible"/>
                                      </p:to>
                                    </p:set>
                                    <p:animEffect transition="in" filter="slide(fromRight)">
                                      <p:cBhvr>
                                        <p:cTn id="32" dur="500"/>
                                        <p:tgtEl>
                                          <p:spTgt spid="624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4" grpId="0" autoUpdateAnimBg="0"/>
      <p:bldP spid="62476" grpId="0" autoUpdateAnimBg="0"/>
      <p:bldP spid="62477" grpId="0" autoUpdateAnimBg="0"/>
      <p:bldP spid="62478" grpId="0" autoUpdateAnimBg="0"/>
      <p:bldP spid="62479" grpId="0" autoUpdateAnimBg="0"/>
      <p:bldP spid="62480"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4518" name="Text Box 6"/>
          <p:cNvSpPr txBox="1">
            <a:spLocks noChangeArrowheads="1"/>
          </p:cNvSpPr>
          <p:nvPr/>
        </p:nvSpPr>
        <p:spPr bwMode="auto">
          <a:xfrm>
            <a:off x="1143000" y="825787"/>
            <a:ext cx="7010400"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200" b="1" dirty="0">
                <a:solidFill>
                  <a:schemeClr val="bg1"/>
                </a:solidFill>
              </a:rPr>
              <a:t>Derogation from Notification</a:t>
            </a:r>
            <a:endParaRPr lang="en-US" sz="3200" b="1" dirty="0">
              <a:solidFill>
                <a:schemeClr val="bg1"/>
              </a:solidFill>
              <a:latin typeface="Times New Roman" pitchFamily="18" charset="0"/>
            </a:endParaRPr>
          </a:p>
        </p:txBody>
      </p:sp>
      <p:sp>
        <p:nvSpPr>
          <p:cNvPr id="64521" name="Text Box 9"/>
          <p:cNvSpPr txBox="1">
            <a:spLocks noChangeArrowheads="1"/>
          </p:cNvSpPr>
          <p:nvPr/>
        </p:nvSpPr>
        <p:spPr bwMode="auto">
          <a:xfrm>
            <a:off x="381000" y="3613150"/>
            <a:ext cx="8610600" cy="7694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2200">
                <a:solidFill>
                  <a:schemeClr val="bg1"/>
                </a:solidFill>
              </a:rPr>
              <a:t>When the Controller appoints a Personal Data Representative the notification obligations as found in the DPA shall cease</a:t>
            </a:r>
          </a:p>
        </p:txBody>
      </p:sp>
      <p:sp>
        <p:nvSpPr>
          <p:cNvPr id="64523" name="Text Box 11"/>
          <p:cNvSpPr txBox="1">
            <a:spLocks noChangeArrowheads="1"/>
          </p:cNvSpPr>
          <p:nvPr/>
        </p:nvSpPr>
        <p:spPr bwMode="auto">
          <a:xfrm>
            <a:off x="381000" y="4967174"/>
            <a:ext cx="8610600" cy="7694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2200" dirty="0">
                <a:solidFill>
                  <a:schemeClr val="bg1"/>
                </a:solidFill>
              </a:rPr>
              <a:t>Controller to notify Commissioner on the appointment or removal of a Personal Data Representative</a:t>
            </a:r>
          </a:p>
        </p:txBody>
      </p:sp>
      <p:sp>
        <p:nvSpPr>
          <p:cNvPr id="64527" name="Text Box 15"/>
          <p:cNvSpPr txBox="1">
            <a:spLocks noChangeArrowheads="1"/>
          </p:cNvSpPr>
          <p:nvPr/>
        </p:nvSpPr>
        <p:spPr bwMode="auto">
          <a:xfrm>
            <a:off x="381000" y="2060848"/>
            <a:ext cx="8610600" cy="11079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2200" dirty="0">
                <a:solidFill>
                  <a:schemeClr val="bg1"/>
                </a:solidFill>
              </a:rPr>
              <a:t>Commissioner may prescribe on simplification or exemption from notification in cases in which it is unlikely that the rights of the data subject are prejudiced</a:t>
            </a:r>
          </a:p>
        </p:txBody>
      </p:sp>
    </p:spTree>
    <p:extLst>
      <p:ext uri="{BB962C8B-B14F-4D97-AF65-F5344CB8AC3E}">
        <p14:creationId xmlns:p14="http://schemas.microsoft.com/office/powerpoint/2010/main" xmlns="" val="1814318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64527"/>
                                        </p:tgtEl>
                                        <p:attrNameLst>
                                          <p:attrName>style.visibility</p:attrName>
                                        </p:attrNameLst>
                                      </p:cBhvr>
                                      <p:to>
                                        <p:strVal val="visible"/>
                                      </p:to>
                                    </p:set>
                                    <p:animEffect transition="in" filter="slide(fromRight)">
                                      <p:cBhvr>
                                        <p:cTn id="7" dur="500"/>
                                        <p:tgtEl>
                                          <p:spTgt spid="645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64521"/>
                                        </p:tgtEl>
                                        <p:attrNameLst>
                                          <p:attrName>style.visibility</p:attrName>
                                        </p:attrNameLst>
                                      </p:cBhvr>
                                      <p:to>
                                        <p:strVal val="visible"/>
                                      </p:to>
                                    </p:set>
                                    <p:animEffect transition="in" filter="slide(fromRight)">
                                      <p:cBhvr>
                                        <p:cTn id="12" dur="500"/>
                                        <p:tgtEl>
                                          <p:spTgt spid="645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64523"/>
                                        </p:tgtEl>
                                        <p:attrNameLst>
                                          <p:attrName>style.visibility</p:attrName>
                                        </p:attrNameLst>
                                      </p:cBhvr>
                                      <p:to>
                                        <p:strVal val="visible"/>
                                      </p:to>
                                    </p:set>
                                    <p:animEffect transition="in" filter="slide(fromRight)">
                                      <p:cBhvr>
                                        <p:cTn id="17" dur="500"/>
                                        <p:tgtEl>
                                          <p:spTgt spid="64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1" grpId="0" autoUpdateAnimBg="0"/>
      <p:bldP spid="64523" grpId="0" autoUpdateAnimBg="0"/>
      <p:bldP spid="64527"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6" name="Text Box 6"/>
          <p:cNvSpPr txBox="1">
            <a:spLocks noChangeArrowheads="1"/>
          </p:cNvSpPr>
          <p:nvPr/>
        </p:nvSpPr>
        <p:spPr bwMode="auto">
          <a:xfrm>
            <a:off x="1143000" y="692696"/>
            <a:ext cx="70104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defRPr/>
            </a:pPr>
            <a:r>
              <a:rPr lang="en-US" sz="3600" b="1" dirty="0">
                <a:solidFill>
                  <a:schemeClr val="bg1"/>
                </a:solidFill>
              </a:rPr>
              <a:t>Security Measures</a:t>
            </a:r>
            <a:endParaRPr lang="en-US" b="1" dirty="0">
              <a:solidFill>
                <a:schemeClr val="bg1"/>
              </a:solidFill>
              <a:latin typeface="Times New Roman" pitchFamily="18" charset="0"/>
            </a:endParaRPr>
          </a:p>
        </p:txBody>
      </p:sp>
      <p:sp>
        <p:nvSpPr>
          <p:cNvPr id="35849" name="Text Box 9"/>
          <p:cNvSpPr txBox="1">
            <a:spLocks noChangeArrowheads="1"/>
          </p:cNvSpPr>
          <p:nvPr/>
        </p:nvSpPr>
        <p:spPr bwMode="auto">
          <a:xfrm>
            <a:off x="533400" y="1524000"/>
            <a:ext cx="8610600" cy="16158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defRPr/>
            </a:pPr>
            <a:r>
              <a:rPr lang="en-US" sz="2200" dirty="0">
                <a:solidFill>
                  <a:schemeClr val="bg1"/>
                </a:solidFill>
              </a:rPr>
              <a:t>Appropriate technical and organizational measures to protect the personal data against accidental destruction or loss and unlawful processing</a:t>
            </a:r>
            <a:r>
              <a:rPr lang="en-US" sz="2200" dirty="0" smtClean="0">
                <a:solidFill>
                  <a:schemeClr val="bg1"/>
                </a:solidFill>
              </a:rPr>
              <a:t>.</a:t>
            </a:r>
          </a:p>
          <a:p>
            <a:pPr>
              <a:spcBef>
                <a:spcPct val="50000"/>
              </a:spcBef>
              <a:defRPr/>
            </a:pPr>
            <a:r>
              <a:rPr lang="en-US" sz="2200" dirty="0" smtClean="0">
                <a:solidFill>
                  <a:schemeClr val="bg1"/>
                </a:solidFill>
              </a:rPr>
              <a:t>To be considered:</a:t>
            </a:r>
            <a:endParaRPr lang="en-US" sz="2200" dirty="0">
              <a:solidFill>
                <a:schemeClr val="bg1"/>
              </a:solidFill>
            </a:endParaRPr>
          </a:p>
        </p:txBody>
      </p:sp>
      <p:sp>
        <p:nvSpPr>
          <p:cNvPr id="35850" name="Text Box 10"/>
          <p:cNvSpPr txBox="1">
            <a:spLocks noChangeArrowheads="1"/>
          </p:cNvSpPr>
          <p:nvPr/>
        </p:nvSpPr>
        <p:spPr bwMode="auto">
          <a:xfrm>
            <a:off x="304800" y="3124200"/>
            <a:ext cx="7543800" cy="427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200" dirty="0">
                <a:solidFill>
                  <a:schemeClr val="bg1"/>
                </a:solidFill>
                <a:effectLst>
                  <a:outerShdw blurRad="38100" dist="38100" dir="2700000" algn="tl">
                    <a:srgbClr val="000000"/>
                  </a:outerShdw>
                </a:effectLst>
              </a:rPr>
              <a:t>-   </a:t>
            </a:r>
            <a:r>
              <a:rPr lang="en-US" sz="2200" dirty="0">
                <a:solidFill>
                  <a:schemeClr val="bg1"/>
                </a:solidFill>
              </a:rPr>
              <a:t>Technical possibilities available</a:t>
            </a:r>
          </a:p>
        </p:txBody>
      </p:sp>
      <p:sp>
        <p:nvSpPr>
          <p:cNvPr id="35851" name="Text Box 11"/>
          <p:cNvSpPr txBox="1">
            <a:spLocks noChangeArrowheads="1"/>
          </p:cNvSpPr>
          <p:nvPr/>
        </p:nvSpPr>
        <p:spPr bwMode="auto">
          <a:xfrm>
            <a:off x="304800" y="3810000"/>
            <a:ext cx="6553200" cy="427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200" dirty="0">
                <a:solidFill>
                  <a:schemeClr val="bg1"/>
                </a:solidFill>
                <a:effectLst>
                  <a:outerShdw blurRad="38100" dist="38100" dir="2700000" algn="tl">
                    <a:srgbClr val="000000"/>
                  </a:outerShdw>
                </a:effectLst>
              </a:rPr>
              <a:t>-   </a:t>
            </a:r>
            <a:r>
              <a:rPr lang="en-US" sz="2200" dirty="0">
                <a:solidFill>
                  <a:schemeClr val="bg1"/>
                </a:solidFill>
              </a:rPr>
              <a:t>Cost of implementing security measures</a:t>
            </a:r>
          </a:p>
        </p:txBody>
      </p:sp>
      <p:sp>
        <p:nvSpPr>
          <p:cNvPr id="35852" name="Text Box 12"/>
          <p:cNvSpPr txBox="1">
            <a:spLocks noChangeArrowheads="1"/>
          </p:cNvSpPr>
          <p:nvPr/>
        </p:nvSpPr>
        <p:spPr bwMode="auto">
          <a:xfrm>
            <a:off x="304800" y="4495800"/>
            <a:ext cx="556260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200" dirty="0">
                <a:solidFill>
                  <a:schemeClr val="bg1"/>
                </a:solidFill>
                <a:effectLst>
                  <a:outerShdw blurRad="38100" dist="38100" dir="2700000" algn="tl">
                    <a:srgbClr val="000000"/>
                  </a:outerShdw>
                </a:effectLst>
              </a:rPr>
              <a:t>-   </a:t>
            </a:r>
            <a:r>
              <a:rPr lang="en-US" sz="2200" dirty="0">
                <a:solidFill>
                  <a:schemeClr val="bg1"/>
                </a:solidFill>
              </a:rPr>
              <a:t>Special risks that can exist in the </a:t>
            </a:r>
            <a:br>
              <a:rPr lang="en-US" sz="2200" dirty="0">
                <a:solidFill>
                  <a:schemeClr val="bg1"/>
                </a:solidFill>
              </a:rPr>
            </a:br>
            <a:r>
              <a:rPr lang="en-US" sz="2200" dirty="0">
                <a:solidFill>
                  <a:schemeClr val="bg1"/>
                </a:solidFill>
              </a:rPr>
              <a:t>    processing of personal data</a:t>
            </a:r>
          </a:p>
        </p:txBody>
      </p:sp>
      <p:sp>
        <p:nvSpPr>
          <p:cNvPr id="35853" name="Text Box 13"/>
          <p:cNvSpPr txBox="1">
            <a:spLocks noChangeArrowheads="1"/>
          </p:cNvSpPr>
          <p:nvPr/>
        </p:nvSpPr>
        <p:spPr bwMode="auto">
          <a:xfrm>
            <a:off x="304800" y="5486400"/>
            <a:ext cx="556260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cap="sq">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l">
              <a:spcBef>
                <a:spcPct val="50000"/>
              </a:spcBef>
              <a:defRPr/>
            </a:pPr>
            <a:r>
              <a:rPr lang="en-US" sz="2200" dirty="0">
                <a:solidFill>
                  <a:schemeClr val="bg1"/>
                </a:solidFill>
                <a:effectLst>
                  <a:outerShdw blurRad="38100" dist="38100" dir="2700000" algn="tl">
                    <a:srgbClr val="000000"/>
                  </a:outerShdw>
                </a:effectLst>
              </a:rPr>
              <a:t>-   </a:t>
            </a:r>
            <a:r>
              <a:rPr lang="en-US" sz="2200" dirty="0">
                <a:solidFill>
                  <a:schemeClr val="bg1"/>
                </a:solidFill>
              </a:rPr>
              <a:t>Sensitivity of the personal data being </a:t>
            </a:r>
            <a:br>
              <a:rPr lang="en-US" sz="2200" dirty="0">
                <a:solidFill>
                  <a:schemeClr val="bg1"/>
                </a:solidFill>
              </a:rPr>
            </a:br>
            <a:r>
              <a:rPr lang="en-US" sz="2200" dirty="0">
                <a:solidFill>
                  <a:schemeClr val="bg1"/>
                </a:solidFill>
              </a:rPr>
              <a:t>    processed</a:t>
            </a:r>
          </a:p>
        </p:txBody>
      </p:sp>
      <p:pic>
        <p:nvPicPr>
          <p:cNvPr id="35855" name="Picture 15" descr="Security"/>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65552" y="2331913"/>
            <a:ext cx="2781300" cy="381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4642165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5855"/>
                                        </p:tgtEl>
                                        <p:attrNameLst>
                                          <p:attrName>style.visibility</p:attrName>
                                        </p:attrNameLst>
                                      </p:cBhvr>
                                      <p:to>
                                        <p:strVal val="visible"/>
                                      </p:to>
                                    </p:set>
                                    <p:anim calcmode="lin" valueType="num">
                                      <p:cBhvr>
                                        <p:cTn id="7" dur="500" fill="hold"/>
                                        <p:tgtEl>
                                          <p:spTgt spid="35855"/>
                                        </p:tgtEl>
                                        <p:attrNameLst>
                                          <p:attrName>ppt_w</p:attrName>
                                        </p:attrNameLst>
                                      </p:cBhvr>
                                      <p:tavLst>
                                        <p:tav tm="0">
                                          <p:val>
                                            <p:fltVal val="0"/>
                                          </p:val>
                                        </p:tav>
                                        <p:tav tm="100000">
                                          <p:val>
                                            <p:strVal val="#ppt_w"/>
                                          </p:val>
                                        </p:tav>
                                      </p:tavLst>
                                    </p:anim>
                                    <p:anim calcmode="lin" valueType="num">
                                      <p:cBhvr>
                                        <p:cTn id="8" dur="500" fill="hold"/>
                                        <p:tgtEl>
                                          <p:spTgt spid="35855"/>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35849"/>
                                        </p:tgtEl>
                                        <p:attrNameLst>
                                          <p:attrName>style.visibility</p:attrName>
                                        </p:attrNameLst>
                                      </p:cBhvr>
                                      <p:to>
                                        <p:strVal val="visible"/>
                                      </p:to>
                                    </p:set>
                                    <p:anim calcmode="lin" valueType="num">
                                      <p:cBhvr>
                                        <p:cTn id="13" dur="500" fill="hold"/>
                                        <p:tgtEl>
                                          <p:spTgt spid="35849"/>
                                        </p:tgtEl>
                                        <p:attrNameLst>
                                          <p:attrName>ppt_w</p:attrName>
                                        </p:attrNameLst>
                                      </p:cBhvr>
                                      <p:tavLst>
                                        <p:tav tm="0">
                                          <p:val>
                                            <p:strVal val="2/3*#ppt_w"/>
                                          </p:val>
                                        </p:tav>
                                        <p:tav tm="100000">
                                          <p:val>
                                            <p:strVal val="#ppt_w"/>
                                          </p:val>
                                        </p:tav>
                                      </p:tavLst>
                                    </p:anim>
                                    <p:anim calcmode="lin" valueType="num">
                                      <p:cBhvr>
                                        <p:cTn id="14" dur="500" fill="hold"/>
                                        <p:tgtEl>
                                          <p:spTgt spid="35849"/>
                                        </p:tgtEl>
                                        <p:attrNameLst>
                                          <p:attrName>ppt_h</p:attrName>
                                        </p:attrNameLst>
                                      </p:cBhvr>
                                      <p:tavLst>
                                        <p:tav tm="0">
                                          <p:val>
                                            <p:strVal val="2/3*#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35850"/>
                                        </p:tgtEl>
                                        <p:attrNameLst>
                                          <p:attrName>style.visibility</p:attrName>
                                        </p:attrNameLst>
                                      </p:cBhvr>
                                      <p:to>
                                        <p:strVal val="visible"/>
                                      </p:to>
                                    </p:set>
                                    <p:animEffect transition="in" filter="slide(fromRight)">
                                      <p:cBhvr>
                                        <p:cTn id="19" dur="500"/>
                                        <p:tgtEl>
                                          <p:spTgt spid="3585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2" fill="hold" grpId="0" nodeType="clickEffect">
                                  <p:stCondLst>
                                    <p:cond delay="0"/>
                                  </p:stCondLst>
                                  <p:childTnLst>
                                    <p:set>
                                      <p:cBhvr>
                                        <p:cTn id="23" dur="1" fill="hold">
                                          <p:stCondLst>
                                            <p:cond delay="0"/>
                                          </p:stCondLst>
                                        </p:cTn>
                                        <p:tgtEl>
                                          <p:spTgt spid="35851"/>
                                        </p:tgtEl>
                                        <p:attrNameLst>
                                          <p:attrName>style.visibility</p:attrName>
                                        </p:attrNameLst>
                                      </p:cBhvr>
                                      <p:to>
                                        <p:strVal val="visible"/>
                                      </p:to>
                                    </p:set>
                                    <p:animEffect transition="in" filter="slide(fromRight)">
                                      <p:cBhvr>
                                        <p:cTn id="24" dur="500"/>
                                        <p:tgtEl>
                                          <p:spTgt spid="3585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2" fill="hold" grpId="0" nodeType="clickEffect">
                                  <p:stCondLst>
                                    <p:cond delay="0"/>
                                  </p:stCondLst>
                                  <p:childTnLst>
                                    <p:set>
                                      <p:cBhvr>
                                        <p:cTn id="28" dur="1" fill="hold">
                                          <p:stCondLst>
                                            <p:cond delay="0"/>
                                          </p:stCondLst>
                                        </p:cTn>
                                        <p:tgtEl>
                                          <p:spTgt spid="35852"/>
                                        </p:tgtEl>
                                        <p:attrNameLst>
                                          <p:attrName>style.visibility</p:attrName>
                                        </p:attrNameLst>
                                      </p:cBhvr>
                                      <p:to>
                                        <p:strVal val="visible"/>
                                      </p:to>
                                    </p:set>
                                    <p:animEffect transition="in" filter="slide(fromRight)">
                                      <p:cBhvr>
                                        <p:cTn id="29" dur="500"/>
                                        <p:tgtEl>
                                          <p:spTgt spid="3585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2" fill="hold" grpId="0" nodeType="clickEffect">
                                  <p:stCondLst>
                                    <p:cond delay="0"/>
                                  </p:stCondLst>
                                  <p:childTnLst>
                                    <p:set>
                                      <p:cBhvr>
                                        <p:cTn id="33" dur="1" fill="hold">
                                          <p:stCondLst>
                                            <p:cond delay="0"/>
                                          </p:stCondLst>
                                        </p:cTn>
                                        <p:tgtEl>
                                          <p:spTgt spid="35853"/>
                                        </p:tgtEl>
                                        <p:attrNameLst>
                                          <p:attrName>style.visibility</p:attrName>
                                        </p:attrNameLst>
                                      </p:cBhvr>
                                      <p:to>
                                        <p:strVal val="visible"/>
                                      </p:to>
                                    </p:set>
                                    <p:animEffect transition="in" filter="slide(fromRight)">
                                      <p:cBhvr>
                                        <p:cTn id="34" dur="500"/>
                                        <p:tgtEl>
                                          <p:spTgt spid="35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9" grpId="0" autoUpdateAnimBg="0"/>
      <p:bldP spid="35850" grpId="0" autoUpdateAnimBg="0"/>
      <p:bldP spid="35851" grpId="0" autoUpdateAnimBg="0"/>
      <p:bldP spid="35852" grpId="0" autoUpdateAnimBg="0"/>
      <p:bldP spid="35853"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996720"/>
          </a:xfrm>
        </p:spPr>
        <p:txBody>
          <a:bodyPr/>
          <a:lstStyle/>
          <a:p>
            <a:r>
              <a:rPr lang="en-US" dirty="0" smtClean="0"/>
              <a:t>Best Practices</a:t>
            </a:r>
            <a:endParaRPr lang="uk-UA" dirty="0"/>
          </a:p>
        </p:txBody>
      </p:sp>
      <p:sp>
        <p:nvSpPr>
          <p:cNvPr id="3" name="Объект 2"/>
          <p:cNvSpPr>
            <a:spLocks noGrp="1"/>
          </p:cNvSpPr>
          <p:nvPr>
            <p:ph idx="1"/>
          </p:nvPr>
        </p:nvSpPr>
        <p:spPr>
          <a:xfrm>
            <a:off x="457200" y="1772816"/>
            <a:ext cx="8229600" cy="4752528"/>
          </a:xfrm>
        </p:spPr>
        <p:txBody>
          <a:bodyPr>
            <a:normAutofit/>
          </a:bodyPr>
          <a:lstStyle/>
          <a:p>
            <a:r>
              <a:rPr lang="en-US" dirty="0" smtClean="0"/>
              <a:t>Things to consider when examining a particular resource:</a:t>
            </a:r>
          </a:p>
          <a:p>
            <a:pPr lvl="1"/>
            <a:r>
              <a:rPr lang="en-US" dirty="0" smtClean="0"/>
              <a:t>Is the person behind it identifiable, known, authoritative, legitimate, trustworthy?</a:t>
            </a:r>
          </a:p>
          <a:p>
            <a:pPr lvl="1"/>
            <a:r>
              <a:rPr lang="en-US" dirty="0" smtClean="0"/>
              <a:t>Would you trust it [i.e. would you rely on it]?</a:t>
            </a:r>
          </a:p>
          <a:p>
            <a:pPr lvl="1"/>
            <a:r>
              <a:rPr lang="en-US" dirty="0" smtClean="0"/>
              <a:t>Is it legal, fair, equitable, ethical, moral?</a:t>
            </a:r>
          </a:p>
          <a:p>
            <a:pPr lvl="1"/>
            <a:r>
              <a:rPr lang="en-US" dirty="0" smtClean="0"/>
              <a:t>What kind of artefacts were digitized?</a:t>
            </a:r>
          </a:p>
          <a:p>
            <a:pPr lvl="1"/>
            <a:r>
              <a:rPr lang="en-US" dirty="0" smtClean="0"/>
              <a:t>Were IP rights properly cleared and acknowledged?</a:t>
            </a:r>
          </a:p>
          <a:p>
            <a:pPr lvl="1"/>
            <a:r>
              <a:rPr lang="en-US" dirty="0" smtClean="0"/>
              <a:t>Are DP and security measures fit for purpose?</a:t>
            </a:r>
          </a:p>
          <a:p>
            <a:pPr lvl="1"/>
            <a:r>
              <a:rPr lang="en-US" dirty="0" smtClean="0"/>
              <a:t>Who’s the sponsor and what is his/her motivation?</a:t>
            </a:r>
          </a:p>
        </p:txBody>
      </p:sp>
    </p:spTree>
    <p:extLst>
      <p:ext uri="{BB962C8B-B14F-4D97-AF65-F5344CB8AC3E}">
        <p14:creationId xmlns:p14="http://schemas.microsoft.com/office/powerpoint/2010/main" xmlns="" val="35937880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996720"/>
          </a:xfrm>
        </p:spPr>
        <p:txBody>
          <a:bodyPr/>
          <a:lstStyle/>
          <a:p>
            <a:r>
              <a:rPr lang="en-US" dirty="0" smtClean="0"/>
              <a:t>Some Lesser-Known Examples</a:t>
            </a:r>
            <a:endParaRPr lang="uk-UA" dirty="0"/>
          </a:p>
        </p:txBody>
      </p:sp>
      <p:sp>
        <p:nvSpPr>
          <p:cNvPr id="3" name="Объект 2"/>
          <p:cNvSpPr>
            <a:spLocks noGrp="1"/>
          </p:cNvSpPr>
          <p:nvPr>
            <p:ph idx="1"/>
          </p:nvPr>
        </p:nvSpPr>
        <p:spPr>
          <a:xfrm>
            <a:off x="457200" y="1772816"/>
            <a:ext cx="8229600" cy="4608512"/>
          </a:xfrm>
        </p:spPr>
        <p:txBody>
          <a:bodyPr>
            <a:normAutofit fontScale="85000" lnSpcReduction="20000"/>
          </a:bodyPr>
          <a:lstStyle/>
          <a:p>
            <a:pPr>
              <a:buClr>
                <a:srgbClr val="F07F09"/>
              </a:buClr>
            </a:pPr>
            <a:r>
              <a:rPr lang="en-US" dirty="0" smtClean="0">
                <a:solidFill>
                  <a:prstClr val="black"/>
                </a:solidFill>
              </a:rPr>
              <a:t>The Sistine Chapel </a:t>
            </a:r>
            <a:r>
              <a:rPr lang="en-US" dirty="0" smtClean="0">
                <a:solidFill>
                  <a:prstClr val="black"/>
                </a:solidFill>
                <a:hlinkClick r:id="rId3"/>
              </a:rPr>
              <a:t>http</a:t>
            </a:r>
            <a:r>
              <a:rPr lang="en-US" dirty="0">
                <a:solidFill>
                  <a:prstClr val="black"/>
                </a:solidFill>
                <a:hlinkClick r:id="rId3"/>
              </a:rPr>
              <a:t>://</a:t>
            </a:r>
            <a:r>
              <a:rPr lang="en-US" dirty="0" smtClean="0">
                <a:solidFill>
                  <a:prstClr val="black"/>
                </a:solidFill>
                <a:hlinkClick r:id="rId3"/>
              </a:rPr>
              <a:t>www.vatican.va/various/cappelle/sistina_vr/index.html</a:t>
            </a:r>
            <a:endParaRPr lang="en-US" dirty="0">
              <a:solidFill>
                <a:prstClr val="black"/>
              </a:solidFill>
            </a:endParaRPr>
          </a:p>
          <a:p>
            <a:pPr>
              <a:buClr>
                <a:srgbClr val="F07F09"/>
              </a:buClr>
            </a:pPr>
            <a:r>
              <a:rPr lang="en-US" dirty="0" smtClean="0">
                <a:solidFill>
                  <a:prstClr val="black"/>
                </a:solidFill>
              </a:rPr>
              <a:t>The Simon Levy Dead Sea Scrolls Digital Archive </a:t>
            </a:r>
            <a:r>
              <a:rPr lang="en-US" dirty="0" smtClean="0">
                <a:solidFill>
                  <a:prstClr val="black"/>
                </a:solidFill>
                <a:hlinkClick r:id="rId4"/>
              </a:rPr>
              <a:t>http</a:t>
            </a:r>
            <a:r>
              <a:rPr lang="en-US" dirty="0">
                <a:solidFill>
                  <a:prstClr val="black"/>
                </a:solidFill>
                <a:hlinkClick r:id="rId4"/>
              </a:rPr>
              <a:t>://www.deadseascrolls.org.il</a:t>
            </a:r>
            <a:r>
              <a:rPr lang="en-US" dirty="0" smtClean="0">
                <a:solidFill>
                  <a:prstClr val="black"/>
                </a:solidFill>
                <a:hlinkClick r:id="rId4"/>
              </a:rPr>
              <a:t>/</a:t>
            </a:r>
            <a:endParaRPr lang="en-US" dirty="0" smtClean="0">
              <a:solidFill>
                <a:prstClr val="black"/>
              </a:solidFill>
            </a:endParaRPr>
          </a:p>
          <a:p>
            <a:pPr>
              <a:buClr>
                <a:srgbClr val="F07F09"/>
              </a:buClr>
            </a:pPr>
            <a:r>
              <a:rPr lang="en-US" dirty="0" smtClean="0">
                <a:solidFill>
                  <a:prstClr val="black"/>
                </a:solidFill>
              </a:rPr>
              <a:t>The Oriental Institute Museum, Uni. of Chicago </a:t>
            </a:r>
            <a:r>
              <a:rPr lang="en-US" dirty="0" smtClean="0">
                <a:solidFill>
                  <a:prstClr val="black"/>
                </a:solidFill>
                <a:hlinkClick r:id="rId5"/>
              </a:rPr>
              <a:t>http</a:t>
            </a:r>
            <a:r>
              <a:rPr lang="en-US" dirty="0">
                <a:solidFill>
                  <a:prstClr val="black"/>
                </a:solidFill>
                <a:hlinkClick r:id="rId5"/>
              </a:rPr>
              <a:t>://</a:t>
            </a:r>
            <a:r>
              <a:rPr lang="en-US" dirty="0" smtClean="0">
                <a:solidFill>
                  <a:prstClr val="black"/>
                </a:solidFill>
                <a:hlinkClick r:id="rId5"/>
              </a:rPr>
              <a:t>oi.uchicago.edu/sites/oi.uchicago.edu/files/uploads/tourfiles/index.html</a:t>
            </a:r>
            <a:endParaRPr lang="en-US" dirty="0" smtClean="0">
              <a:solidFill>
                <a:prstClr val="black"/>
              </a:solidFill>
            </a:endParaRPr>
          </a:p>
          <a:p>
            <a:pPr>
              <a:buClr>
                <a:srgbClr val="F07F09"/>
              </a:buClr>
            </a:pPr>
            <a:r>
              <a:rPr lang="en-US" dirty="0" smtClean="0">
                <a:solidFill>
                  <a:prstClr val="black"/>
                </a:solidFill>
              </a:rPr>
              <a:t>The Frick Collection </a:t>
            </a:r>
            <a:r>
              <a:rPr lang="en-US" dirty="0" smtClean="0">
                <a:solidFill>
                  <a:prstClr val="black"/>
                </a:solidFill>
                <a:hlinkClick r:id="rId6"/>
              </a:rPr>
              <a:t>http</a:t>
            </a:r>
            <a:r>
              <a:rPr lang="en-US" dirty="0">
                <a:solidFill>
                  <a:prstClr val="black"/>
                </a:solidFill>
                <a:hlinkClick r:id="rId6"/>
              </a:rPr>
              <a:t>://</a:t>
            </a:r>
            <a:r>
              <a:rPr lang="en-US" dirty="0" smtClean="0">
                <a:solidFill>
                  <a:prstClr val="black"/>
                </a:solidFill>
                <a:hlinkClick r:id="rId6"/>
              </a:rPr>
              <a:t>www.frick.org/visit/virtual_tour</a:t>
            </a:r>
            <a:endParaRPr lang="en-US" dirty="0" smtClean="0">
              <a:solidFill>
                <a:prstClr val="black"/>
              </a:solidFill>
            </a:endParaRPr>
          </a:p>
          <a:p>
            <a:pPr>
              <a:buClr>
                <a:srgbClr val="F07F09"/>
              </a:buClr>
            </a:pPr>
            <a:r>
              <a:rPr lang="en-US" dirty="0">
                <a:solidFill>
                  <a:prstClr val="black"/>
                </a:solidFill>
              </a:rPr>
              <a:t>T</a:t>
            </a:r>
            <a:r>
              <a:rPr lang="en-US" dirty="0" smtClean="0">
                <a:solidFill>
                  <a:prstClr val="black"/>
                </a:solidFill>
              </a:rPr>
              <a:t>he Dali Museum, Miami </a:t>
            </a:r>
            <a:r>
              <a:rPr lang="en-US" dirty="0" smtClean="0">
                <a:solidFill>
                  <a:prstClr val="black"/>
                </a:solidFill>
                <a:hlinkClick r:id="rId7"/>
              </a:rPr>
              <a:t>http</a:t>
            </a:r>
            <a:r>
              <a:rPr lang="en-US" dirty="0">
                <a:solidFill>
                  <a:prstClr val="black"/>
                </a:solidFill>
                <a:hlinkClick r:id="rId7"/>
              </a:rPr>
              <a:t>://thedali.org/virtual-tour</a:t>
            </a:r>
            <a:r>
              <a:rPr lang="en-US" dirty="0" smtClean="0">
                <a:solidFill>
                  <a:prstClr val="black"/>
                </a:solidFill>
                <a:hlinkClick r:id="rId7"/>
              </a:rPr>
              <a:t>/</a:t>
            </a:r>
            <a:r>
              <a:rPr lang="en-US" dirty="0" smtClean="0">
                <a:solidFill>
                  <a:prstClr val="black"/>
                </a:solidFill>
              </a:rPr>
              <a:t> </a:t>
            </a:r>
          </a:p>
          <a:p>
            <a:pPr>
              <a:buClr>
                <a:srgbClr val="F07F09"/>
              </a:buClr>
            </a:pPr>
            <a:r>
              <a:rPr lang="en-US" dirty="0" smtClean="0">
                <a:solidFill>
                  <a:prstClr val="black"/>
                </a:solidFill>
              </a:rPr>
              <a:t>The </a:t>
            </a:r>
            <a:r>
              <a:rPr lang="en-US" dirty="0" err="1" smtClean="0">
                <a:solidFill>
                  <a:prstClr val="black"/>
                </a:solidFill>
              </a:rPr>
              <a:t>Tretyakov</a:t>
            </a:r>
            <a:r>
              <a:rPr lang="en-US" dirty="0" smtClean="0">
                <a:solidFill>
                  <a:prstClr val="black"/>
                </a:solidFill>
              </a:rPr>
              <a:t> Gallery Tour 1898 </a:t>
            </a:r>
            <a:r>
              <a:rPr lang="en-US" dirty="0" smtClean="0">
                <a:solidFill>
                  <a:prstClr val="black"/>
                </a:solidFill>
                <a:hlinkClick r:id="rId8"/>
              </a:rPr>
              <a:t>http</a:t>
            </a:r>
            <a:r>
              <a:rPr lang="en-US" dirty="0">
                <a:solidFill>
                  <a:prstClr val="black"/>
                </a:solidFill>
                <a:hlinkClick r:id="rId8"/>
              </a:rPr>
              <a:t>://www.150tretyakovgallery.ru/1898</a:t>
            </a:r>
            <a:r>
              <a:rPr lang="en-US" dirty="0" smtClean="0">
                <a:solidFill>
                  <a:prstClr val="black"/>
                </a:solidFill>
                <a:hlinkClick r:id="rId8"/>
              </a:rPr>
              <a:t>/</a:t>
            </a:r>
            <a:r>
              <a:rPr lang="en-US" dirty="0" smtClean="0">
                <a:solidFill>
                  <a:prstClr val="black"/>
                </a:solidFill>
              </a:rPr>
              <a:t> </a:t>
            </a:r>
          </a:p>
          <a:p>
            <a:pPr>
              <a:buClr>
                <a:srgbClr val="F07F09"/>
              </a:buClr>
            </a:pPr>
            <a:r>
              <a:rPr lang="en-US" dirty="0" smtClean="0">
                <a:solidFill>
                  <a:prstClr val="black"/>
                </a:solidFill>
              </a:rPr>
              <a:t>Regional Museum of Folk Architecture and Life, Bukovina, Ukraine </a:t>
            </a:r>
            <a:r>
              <a:rPr lang="en-US" dirty="0" smtClean="0">
                <a:solidFill>
                  <a:prstClr val="black"/>
                </a:solidFill>
                <a:hlinkClick r:id="rId9"/>
              </a:rPr>
              <a:t>http</a:t>
            </a:r>
            <a:r>
              <a:rPr lang="en-US" dirty="0">
                <a:solidFill>
                  <a:prstClr val="black"/>
                </a:solidFill>
                <a:hlinkClick r:id="rId9"/>
              </a:rPr>
              <a:t>://</a:t>
            </a:r>
            <a:r>
              <a:rPr lang="en-US" dirty="0" smtClean="0">
                <a:solidFill>
                  <a:prstClr val="black"/>
                </a:solidFill>
                <a:hlinkClick r:id="rId9"/>
              </a:rPr>
              <a:t>bukovina-museum.com/3d_tour/index.html</a:t>
            </a:r>
            <a:r>
              <a:rPr lang="en-US" dirty="0" smtClean="0">
                <a:solidFill>
                  <a:prstClr val="black"/>
                </a:solidFill>
              </a:rPr>
              <a:t> </a:t>
            </a:r>
            <a:r>
              <a:rPr lang="en-US" dirty="0" smtClean="0"/>
              <a:t> </a:t>
            </a:r>
            <a:endParaRPr lang="en-US" dirty="0">
              <a:solidFill>
                <a:prstClr val="black"/>
              </a:solidFill>
            </a:endParaRPr>
          </a:p>
        </p:txBody>
      </p:sp>
    </p:spTree>
    <p:extLst>
      <p:ext uri="{BB962C8B-B14F-4D97-AF65-F5344CB8AC3E}">
        <p14:creationId xmlns:p14="http://schemas.microsoft.com/office/powerpoint/2010/main" xmlns="" val="6346972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eaLnBrk="1" hangingPunct="1"/>
            <a:endParaRPr lang="en-US" smtClean="0"/>
          </a:p>
        </p:txBody>
      </p:sp>
      <p:sp>
        <p:nvSpPr>
          <p:cNvPr id="112643" name="Rectangle 3"/>
          <p:cNvSpPr>
            <a:spLocks noGrp="1" noChangeArrowheads="1"/>
          </p:cNvSpPr>
          <p:nvPr>
            <p:ph idx="1"/>
          </p:nvPr>
        </p:nvSpPr>
        <p:spPr>
          <a:xfrm>
            <a:off x="2" y="2819400"/>
            <a:ext cx="9143998" cy="3561927"/>
          </a:xfrm>
        </p:spPr>
        <p:txBody>
          <a:bodyPr>
            <a:normAutofit/>
          </a:bodyPr>
          <a:lstStyle/>
          <a:p>
            <a:pPr algn="ctr" eaLnBrk="1" hangingPunct="1">
              <a:lnSpc>
                <a:spcPct val="80000"/>
              </a:lnSpc>
              <a:buFontTx/>
              <a:buNone/>
            </a:pPr>
            <a:endParaRPr lang="en-GB" sz="2800" b="1" dirty="0" smtClean="0">
              <a:solidFill>
                <a:srgbClr val="FF0000"/>
              </a:solidFill>
            </a:endParaRPr>
          </a:p>
          <a:p>
            <a:pPr algn="ctr" eaLnBrk="1" hangingPunct="1">
              <a:lnSpc>
                <a:spcPct val="80000"/>
              </a:lnSpc>
              <a:buFontTx/>
              <a:buNone/>
            </a:pPr>
            <a:r>
              <a:rPr lang="en-GB" sz="2800" b="1" dirty="0" smtClean="0">
                <a:solidFill>
                  <a:srgbClr val="FF0000"/>
                </a:solidFill>
              </a:rPr>
              <a:t>Thank you for your attention!</a:t>
            </a:r>
          </a:p>
          <a:p>
            <a:pPr eaLnBrk="1" hangingPunct="1">
              <a:lnSpc>
                <a:spcPct val="80000"/>
              </a:lnSpc>
              <a:buFontTx/>
              <a:buNone/>
            </a:pPr>
            <a:endParaRPr lang="en-GB" sz="2800" dirty="0" smtClean="0"/>
          </a:p>
          <a:p>
            <a:pPr eaLnBrk="1" hangingPunct="1">
              <a:lnSpc>
                <a:spcPct val="80000"/>
              </a:lnSpc>
              <a:buFontTx/>
              <a:buNone/>
            </a:pPr>
            <a:r>
              <a:rPr lang="en-GB" sz="2800" dirty="0" smtClean="0"/>
              <a:t>E-mail: oleksandr.pastukhov@um.edu.mt </a:t>
            </a:r>
          </a:p>
          <a:p>
            <a:pPr eaLnBrk="1" hangingPunct="1">
              <a:lnSpc>
                <a:spcPct val="80000"/>
              </a:lnSpc>
              <a:buFontTx/>
              <a:buNone/>
            </a:pPr>
            <a:r>
              <a:rPr lang="en-GB" sz="2800" dirty="0" smtClean="0"/>
              <a:t>		</a:t>
            </a:r>
          </a:p>
          <a:p>
            <a:pPr eaLnBrk="1" hangingPunct="1">
              <a:lnSpc>
                <a:spcPct val="80000"/>
              </a:lnSpc>
              <a:buFontTx/>
              <a:buNone/>
            </a:pPr>
            <a:r>
              <a:rPr lang="en-GB" sz="2800" dirty="0" smtClean="0"/>
              <a:t>Web: </a:t>
            </a:r>
            <a:r>
              <a:rPr lang="en-GB" sz="2800" b="1" dirty="0" smtClean="0">
                <a:solidFill>
                  <a:srgbClr val="002060"/>
                </a:solidFill>
                <a:hlinkClick r:id="rId2"/>
              </a:rPr>
              <a:t>www.um.edu.mt/maks/ipg/lexconverge</a:t>
            </a:r>
            <a:endParaRPr lang="en-GB" sz="2800" b="1" dirty="0" smtClean="0">
              <a:solidFill>
                <a:srgbClr val="002060"/>
              </a:solidFill>
            </a:endParaRPr>
          </a:p>
          <a:p>
            <a:pPr eaLnBrk="1" hangingPunct="1">
              <a:lnSpc>
                <a:spcPct val="80000"/>
              </a:lnSpc>
              <a:buFontTx/>
              <a:buNone/>
            </a:pPr>
            <a:endParaRPr lang="en-GB" sz="2800" b="1" dirty="0" smtClean="0">
              <a:solidFill>
                <a:srgbClr val="002060"/>
              </a:solidFill>
            </a:endParaRPr>
          </a:p>
          <a:p>
            <a:pPr>
              <a:lnSpc>
                <a:spcPct val="80000"/>
              </a:lnSpc>
              <a:buNone/>
            </a:pPr>
            <a:r>
              <a:rPr lang="en-GB" sz="2800" b="1" dirty="0" smtClean="0">
                <a:solidFill>
                  <a:srgbClr val="002060"/>
                </a:solidFill>
              </a:rPr>
              <a:t>The MAPPING project: </a:t>
            </a:r>
            <a:r>
              <a:rPr lang="en-GB" sz="2800" b="1" dirty="0" smtClean="0">
                <a:solidFill>
                  <a:srgbClr val="002060"/>
                </a:solidFill>
                <a:hlinkClick r:id="rId3"/>
              </a:rPr>
              <a:t>https</a:t>
            </a:r>
            <a:r>
              <a:rPr lang="en-GB" sz="2800" b="1" dirty="0">
                <a:solidFill>
                  <a:srgbClr val="002060"/>
                </a:solidFill>
                <a:hlinkClick r:id="rId3"/>
              </a:rPr>
              <a:t>://mappingtheinternet.eu</a:t>
            </a:r>
            <a:r>
              <a:rPr lang="en-GB" sz="2800" b="1" dirty="0" smtClean="0">
                <a:solidFill>
                  <a:srgbClr val="002060"/>
                </a:solidFill>
                <a:hlinkClick r:id="rId3"/>
              </a:rPr>
              <a:t>/</a:t>
            </a:r>
            <a:r>
              <a:rPr lang="en-GB" sz="2800" b="1" dirty="0" smtClean="0">
                <a:solidFill>
                  <a:srgbClr val="002060"/>
                </a:solidFill>
              </a:rPr>
              <a:t> </a:t>
            </a:r>
          </a:p>
        </p:txBody>
      </p:sp>
      <p:pic>
        <p:nvPicPr>
          <p:cNvPr id="48132" name="Picture 4" descr="LexConverge Logo Variation_3"/>
          <p:cNvPicPr>
            <a:picLocks noChangeAspect="1" noChangeArrowheads="1"/>
          </p:cNvPicPr>
          <p:nvPr/>
        </p:nvPicPr>
        <p:blipFill>
          <a:blip r:embed="rId4" cstate="print"/>
          <a:srcRect/>
          <a:stretch>
            <a:fillRect/>
          </a:stretch>
        </p:blipFill>
        <p:spPr bwMode="auto">
          <a:xfrm>
            <a:off x="2" y="1"/>
            <a:ext cx="9396534" cy="2643188"/>
          </a:xfrm>
          <a:prstGeom prst="rect">
            <a:avLst/>
          </a:prstGeom>
          <a:noFill/>
          <a:ln w="9525">
            <a:noFill/>
            <a:miter lim="800000"/>
            <a:headEnd/>
            <a:tailEnd/>
          </a:ln>
        </p:spPr>
      </p:pic>
    </p:spTree>
    <p:extLst>
      <p:ext uri="{BB962C8B-B14F-4D97-AF65-F5344CB8AC3E}">
        <p14:creationId xmlns:p14="http://schemas.microsoft.com/office/powerpoint/2010/main" xmlns="" val="407762081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95536" y="704088"/>
            <a:ext cx="8568952" cy="1143000"/>
          </a:xfrm>
        </p:spPr>
        <p:txBody>
          <a:bodyPr>
            <a:noAutofit/>
          </a:bodyPr>
          <a:lstStyle/>
          <a:p>
            <a:r>
              <a:rPr lang="en-US" dirty="0" smtClean="0"/>
              <a:t>Whom the Museum Owes Loyalty?</a:t>
            </a:r>
            <a:endParaRPr lang="en-US" dirty="0"/>
          </a:p>
        </p:txBody>
      </p:sp>
      <p:sp>
        <p:nvSpPr>
          <p:cNvPr id="46083" name="Rectangle 3"/>
          <p:cNvSpPr>
            <a:spLocks noGrp="1" noChangeArrowheads="1"/>
          </p:cNvSpPr>
          <p:nvPr>
            <p:ph type="body" idx="1"/>
          </p:nvPr>
        </p:nvSpPr>
        <p:spPr>
          <a:xfrm>
            <a:off x="457200" y="1935480"/>
            <a:ext cx="8229600" cy="4445848"/>
          </a:xfrm>
        </p:spPr>
        <p:txBody>
          <a:bodyPr>
            <a:normAutofit fontScale="92500" lnSpcReduction="10000"/>
          </a:bodyPr>
          <a:lstStyle/>
          <a:p>
            <a:r>
              <a:rPr lang="en-US" dirty="0" smtClean="0"/>
              <a:t>The direct stakeholders</a:t>
            </a:r>
          </a:p>
          <a:p>
            <a:pPr lvl="1"/>
            <a:r>
              <a:rPr lang="en-US" dirty="0" smtClean="0"/>
              <a:t>User/patron</a:t>
            </a:r>
          </a:p>
          <a:p>
            <a:pPr lvl="1"/>
            <a:r>
              <a:rPr lang="en-US" dirty="0" smtClean="0"/>
              <a:t>Copyright holder</a:t>
            </a:r>
          </a:p>
          <a:p>
            <a:pPr lvl="1"/>
            <a:r>
              <a:rPr lang="en-US" dirty="0" smtClean="0"/>
              <a:t>Data subject</a:t>
            </a:r>
          </a:p>
          <a:p>
            <a:r>
              <a:rPr lang="en-US" dirty="0" smtClean="0"/>
              <a:t>Who else have a stake and what do they want? </a:t>
            </a:r>
          </a:p>
          <a:p>
            <a:pPr lvl="1"/>
            <a:r>
              <a:rPr lang="en-US" dirty="0" smtClean="0"/>
              <a:t>individuals – fame, money, safety, security, esthetic pleasures</a:t>
            </a:r>
            <a:r>
              <a:rPr lang="en-US" dirty="0"/>
              <a:t>, seclusion, mental </a:t>
            </a:r>
            <a:r>
              <a:rPr lang="en-US" dirty="0" smtClean="0"/>
              <a:t>health</a:t>
            </a:r>
          </a:p>
          <a:p>
            <a:pPr lvl="1"/>
            <a:r>
              <a:rPr lang="en-US" dirty="0" smtClean="0"/>
              <a:t>business – money, power, more money</a:t>
            </a:r>
          </a:p>
          <a:p>
            <a:pPr lvl="1"/>
            <a:r>
              <a:rPr lang="en-US" dirty="0" smtClean="0"/>
              <a:t>government – control, re-election</a:t>
            </a:r>
          </a:p>
          <a:p>
            <a:pPr lvl="1"/>
            <a:r>
              <a:rPr lang="en-US" dirty="0" smtClean="0"/>
              <a:t>politicians – fame, power, money, more power</a:t>
            </a:r>
          </a:p>
          <a:p>
            <a:pPr lvl="1"/>
            <a:r>
              <a:rPr lang="en-US" dirty="0" smtClean="0"/>
              <a:t>society </a:t>
            </a:r>
            <a:r>
              <a:rPr lang="en-US" dirty="0"/>
              <a:t>at large – </a:t>
            </a:r>
            <a:r>
              <a:rPr lang="en-US" dirty="0" smtClean="0"/>
              <a:t>security, progress, people’s </a:t>
            </a:r>
            <a:r>
              <a:rPr lang="en-US" dirty="0"/>
              <a:t>“right to know”</a:t>
            </a:r>
          </a:p>
          <a:p>
            <a:pPr marL="393192" lvl="1" indent="0">
              <a:buNone/>
            </a:pPr>
            <a:endParaRPr lang="en-US" dirty="0"/>
          </a:p>
        </p:txBody>
      </p:sp>
    </p:spTree>
    <p:extLst>
      <p:ext uri="{BB962C8B-B14F-4D97-AF65-F5344CB8AC3E}">
        <p14:creationId xmlns:p14="http://schemas.microsoft.com/office/powerpoint/2010/main" xmlns="" val="2562583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Intellectual Property</a:t>
            </a:r>
          </a:p>
        </p:txBody>
      </p:sp>
      <p:sp>
        <p:nvSpPr>
          <p:cNvPr id="46083" name="Rectangle 3"/>
          <p:cNvSpPr>
            <a:spLocks noGrp="1" noChangeArrowheads="1"/>
          </p:cNvSpPr>
          <p:nvPr>
            <p:ph type="body" idx="1"/>
          </p:nvPr>
        </p:nvSpPr>
        <p:spPr/>
        <p:txBody>
          <a:bodyPr/>
          <a:lstStyle/>
          <a:p>
            <a:r>
              <a:rPr lang="en-US" dirty="0"/>
              <a:t>Not really a property, </a:t>
            </a:r>
            <a:r>
              <a:rPr lang="en-US" dirty="0" smtClean="0"/>
              <a:t>but a </a:t>
            </a:r>
            <a:r>
              <a:rPr lang="en-US" dirty="0"/>
              <a:t>bunch of exclusive </a:t>
            </a:r>
            <a:r>
              <a:rPr lang="en-US" dirty="0" smtClean="0"/>
              <a:t>rights, a monopoly limited in time, space and scope</a:t>
            </a:r>
          </a:p>
          <a:p>
            <a:r>
              <a:rPr lang="en-US" dirty="0" smtClean="0"/>
              <a:t>A mandate to allow or prohibit </a:t>
            </a:r>
            <a:r>
              <a:rPr lang="en-US" dirty="0"/>
              <a:t>c</a:t>
            </a:r>
            <a:r>
              <a:rPr lang="en-US" dirty="0" smtClean="0"/>
              <a:t>ertain acts</a:t>
            </a:r>
          </a:p>
          <a:p>
            <a:r>
              <a:rPr lang="en-US" dirty="0" smtClean="0"/>
              <a:t>Separate from property rights in the medium</a:t>
            </a:r>
            <a:endParaRPr lang="en-US" dirty="0"/>
          </a:p>
          <a:p>
            <a:r>
              <a:rPr lang="en-US" dirty="0" smtClean="0"/>
              <a:t>Two major categories </a:t>
            </a:r>
            <a:r>
              <a:rPr lang="en-US" dirty="0"/>
              <a:t>of </a:t>
            </a:r>
            <a:r>
              <a:rPr lang="en-US" dirty="0" smtClean="0"/>
              <a:t>IP:</a:t>
            </a:r>
            <a:endParaRPr lang="en-US" dirty="0"/>
          </a:p>
          <a:p>
            <a:pPr lvl="1"/>
            <a:r>
              <a:rPr lang="en-US" dirty="0"/>
              <a:t>industrial property (inventions, designs, TMs</a:t>
            </a:r>
            <a:r>
              <a:rPr lang="en-US" dirty="0" smtClean="0"/>
              <a:t>)</a:t>
            </a:r>
            <a:endParaRPr lang="en-US" dirty="0"/>
          </a:p>
          <a:p>
            <a:pPr lvl="1"/>
            <a:r>
              <a:rPr lang="en-US" dirty="0"/>
              <a:t>cultural/artistic property (copyright, </a:t>
            </a:r>
            <a:r>
              <a:rPr lang="en-US" dirty="0" smtClean="0"/>
              <a:t>neighboring/related rights)</a:t>
            </a:r>
            <a:endParaRPr lang="en-US" dirty="0">
              <a:cs typeface="Times New Roman" pitchFamily="18" charset="0"/>
            </a:endParaRPr>
          </a:p>
          <a:p>
            <a:pPr>
              <a:buFont typeface="Wingdings" pitchFamily="2" charset="2"/>
              <a:buNone/>
            </a:pPr>
            <a:endParaRPr lang="en-US" dirty="0"/>
          </a:p>
        </p:txBody>
      </p:sp>
    </p:spTree>
    <p:extLst>
      <p:ext uri="{BB962C8B-B14F-4D97-AF65-F5344CB8AC3E}">
        <p14:creationId xmlns:p14="http://schemas.microsoft.com/office/powerpoint/2010/main" xmlns="" val="148322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a:bodyPr>
          <a:lstStyle/>
          <a:p>
            <a:r>
              <a:rPr lang="en-US" dirty="0" smtClean="0"/>
              <a:t>Types of IP: A Typical Website</a:t>
            </a:r>
            <a:endParaRPr lang="en-US" dirty="0"/>
          </a:p>
        </p:txBody>
      </p:sp>
      <p:sp>
        <p:nvSpPr>
          <p:cNvPr id="47107" name="Rectangle 3"/>
          <p:cNvSpPr>
            <a:spLocks noGrp="1" noChangeArrowheads="1"/>
          </p:cNvSpPr>
          <p:nvPr>
            <p:ph type="body" idx="1"/>
          </p:nvPr>
        </p:nvSpPr>
        <p:spPr/>
        <p:txBody>
          <a:bodyPr>
            <a:normAutofit fontScale="92500" lnSpcReduction="10000"/>
          </a:bodyPr>
          <a:lstStyle/>
          <a:p>
            <a:r>
              <a:rPr lang="en-US" sz="2800" dirty="0" smtClean="0"/>
              <a:t>Copyright law: Software, text </a:t>
            </a:r>
            <a:r>
              <a:rPr lang="en-US" sz="2800" dirty="0"/>
              <a:t>– literary </a:t>
            </a:r>
            <a:r>
              <a:rPr lang="en-US" sz="2800" dirty="0" smtClean="0"/>
              <a:t>works, pictures, graphics</a:t>
            </a:r>
            <a:r>
              <a:rPr lang="en-US" sz="2800" dirty="0"/>
              <a:t> </a:t>
            </a:r>
            <a:r>
              <a:rPr lang="en-US" sz="2800" dirty="0" smtClean="0"/>
              <a:t>– </a:t>
            </a:r>
            <a:r>
              <a:rPr lang="en-US" sz="2800" dirty="0"/>
              <a:t>pictorial </a:t>
            </a:r>
            <a:r>
              <a:rPr lang="en-US" sz="2800" dirty="0" smtClean="0"/>
              <a:t>works; sounds – musical works, </a:t>
            </a:r>
            <a:r>
              <a:rPr lang="en-US" sz="2800" dirty="0" err="1" smtClean="0"/>
              <a:t>phonorecords</a:t>
            </a:r>
            <a:r>
              <a:rPr lang="en-US" sz="2800" dirty="0" smtClean="0"/>
              <a:t> (neighboring rights); clips, animation – audiovisual works; fonts – typeset (UK); user interface – look-and-feel (U.S.)</a:t>
            </a:r>
            <a:endParaRPr lang="en-US" sz="2800" dirty="0"/>
          </a:p>
          <a:p>
            <a:r>
              <a:rPr lang="en-US" sz="2800" dirty="0"/>
              <a:t>Patent </a:t>
            </a:r>
            <a:r>
              <a:rPr lang="en-US" sz="2800" dirty="0" smtClean="0"/>
              <a:t>law: </a:t>
            </a:r>
            <a:r>
              <a:rPr lang="en-US" sz="2800" dirty="0"/>
              <a:t>C</a:t>
            </a:r>
            <a:r>
              <a:rPr lang="en-US" sz="2800" dirty="0" smtClean="0"/>
              <a:t>omputer-implemented inventions</a:t>
            </a:r>
            <a:endParaRPr lang="en-US" sz="2800" dirty="0"/>
          </a:p>
          <a:p>
            <a:r>
              <a:rPr lang="en-US" sz="2800" dirty="0"/>
              <a:t>TM </a:t>
            </a:r>
            <a:r>
              <a:rPr lang="en-US" sz="2800" dirty="0" smtClean="0"/>
              <a:t>law</a:t>
            </a:r>
            <a:r>
              <a:rPr lang="en-US" sz="2800" dirty="0"/>
              <a:t>: Producer’s &amp; product’s brand</a:t>
            </a:r>
          </a:p>
          <a:p>
            <a:r>
              <a:rPr lang="en-US" sz="2800" dirty="0"/>
              <a:t>Trade secrets: Unpatented tricks of trade</a:t>
            </a:r>
          </a:p>
          <a:p>
            <a:r>
              <a:rPr lang="en-US" sz="2800" dirty="0"/>
              <a:t>Unfair competition: </a:t>
            </a:r>
            <a:r>
              <a:rPr lang="en-US" sz="2800" dirty="0" smtClean="0"/>
              <a:t>Dilution, imitation</a:t>
            </a:r>
            <a:endParaRPr lang="en-US" sz="2800" dirty="0"/>
          </a:p>
          <a:p>
            <a:r>
              <a:rPr lang="en-US" sz="2800" i="1" dirty="0"/>
              <a:t>Sui generis</a:t>
            </a:r>
            <a:r>
              <a:rPr lang="en-US" sz="2800" dirty="0"/>
              <a:t> </a:t>
            </a:r>
            <a:r>
              <a:rPr lang="en-US" sz="2800" dirty="0" smtClean="0"/>
              <a:t>protection: Non-original databases</a:t>
            </a:r>
            <a:endParaRPr lang="en-US" sz="2800" dirty="0"/>
          </a:p>
        </p:txBody>
      </p:sp>
    </p:spTree>
    <p:extLst>
      <p:ext uri="{BB962C8B-B14F-4D97-AF65-F5344CB8AC3E}">
        <p14:creationId xmlns:p14="http://schemas.microsoft.com/office/powerpoint/2010/main" xmlns="" val="1612925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dirty="0" smtClean="0"/>
              <a:t>What is Copyrightable?</a:t>
            </a:r>
            <a:endParaRPr lang="en-US" dirty="0"/>
          </a:p>
        </p:txBody>
      </p:sp>
      <p:sp>
        <p:nvSpPr>
          <p:cNvPr id="48131" name="Rectangle 3"/>
          <p:cNvSpPr>
            <a:spLocks noGrp="1" noChangeArrowheads="1"/>
          </p:cNvSpPr>
          <p:nvPr>
            <p:ph type="body" idx="1"/>
          </p:nvPr>
        </p:nvSpPr>
        <p:spPr/>
        <p:txBody>
          <a:bodyPr>
            <a:normAutofit/>
          </a:bodyPr>
          <a:lstStyle/>
          <a:p>
            <a:r>
              <a:rPr lang="en-US" dirty="0" smtClean="0"/>
              <a:t>Categories of copyrightable works:</a:t>
            </a:r>
          </a:p>
          <a:p>
            <a:pPr lvl="1"/>
            <a:r>
              <a:rPr lang="en-US" dirty="0" smtClean="0"/>
              <a:t>literary works (incl. software),</a:t>
            </a:r>
            <a:endParaRPr lang="en-US" dirty="0"/>
          </a:p>
          <a:p>
            <a:pPr lvl="1"/>
            <a:r>
              <a:rPr lang="en-US" dirty="0" smtClean="0"/>
              <a:t>dramatic </a:t>
            </a:r>
            <a:r>
              <a:rPr lang="en-US" dirty="0"/>
              <a:t>works;</a:t>
            </a:r>
          </a:p>
          <a:p>
            <a:pPr lvl="1"/>
            <a:r>
              <a:rPr lang="en-US" dirty="0" smtClean="0"/>
              <a:t>musical </a:t>
            </a:r>
            <a:r>
              <a:rPr lang="en-US" dirty="0"/>
              <a:t>works,</a:t>
            </a:r>
          </a:p>
          <a:p>
            <a:pPr lvl="1"/>
            <a:r>
              <a:rPr lang="en-US" dirty="0" smtClean="0"/>
              <a:t>audiovisual </a:t>
            </a:r>
            <a:r>
              <a:rPr lang="en-US" dirty="0"/>
              <a:t>works, </a:t>
            </a:r>
          </a:p>
          <a:p>
            <a:pPr lvl="1"/>
            <a:r>
              <a:rPr lang="en-US" dirty="0" smtClean="0"/>
              <a:t>pictorial</a:t>
            </a:r>
            <a:r>
              <a:rPr lang="en-US" dirty="0"/>
              <a:t>, graphic and sculptural works,</a:t>
            </a:r>
          </a:p>
          <a:p>
            <a:pPr lvl="1"/>
            <a:r>
              <a:rPr lang="en-US" dirty="0" smtClean="0"/>
              <a:t>photographs</a:t>
            </a:r>
            <a:r>
              <a:rPr lang="en-US" dirty="0"/>
              <a:t>,</a:t>
            </a:r>
          </a:p>
          <a:p>
            <a:pPr lvl="1"/>
            <a:r>
              <a:rPr lang="en-US" dirty="0" smtClean="0"/>
              <a:t>architectural </a:t>
            </a:r>
            <a:r>
              <a:rPr lang="en-US" dirty="0"/>
              <a:t>works,</a:t>
            </a:r>
          </a:p>
          <a:p>
            <a:pPr lvl="1"/>
            <a:r>
              <a:rPr lang="en-US" dirty="0" smtClean="0"/>
              <a:t>maps</a:t>
            </a:r>
            <a:r>
              <a:rPr lang="en-US" dirty="0"/>
              <a:t>, charts, plans, etc</a:t>
            </a:r>
            <a:r>
              <a:rPr lang="en-US" dirty="0" smtClean="0"/>
              <a:t>.</a:t>
            </a:r>
          </a:p>
        </p:txBody>
      </p:sp>
    </p:spTree>
    <p:extLst>
      <p:ext uri="{BB962C8B-B14F-4D97-AF65-F5344CB8AC3E}">
        <p14:creationId xmlns:p14="http://schemas.microsoft.com/office/powerpoint/2010/main" xmlns="" val="1037230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Copyright v. Patent</a:t>
            </a:r>
          </a:p>
        </p:txBody>
      </p:sp>
      <p:sp>
        <p:nvSpPr>
          <p:cNvPr id="48131" name="Rectangle 3"/>
          <p:cNvSpPr>
            <a:spLocks noGrp="1" noChangeArrowheads="1"/>
          </p:cNvSpPr>
          <p:nvPr>
            <p:ph type="body" idx="1"/>
          </p:nvPr>
        </p:nvSpPr>
        <p:spPr/>
        <p:txBody>
          <a:bodyPr/>
          <a:lstStyle/>
          <a:p>
            <a:r>
              <a:rPr lang="en-US"/>
              <a:t>The idea/expression dichotomy</a:t>
            </a:r>
          </a:p>
          <a:p>
            <a:r>
              <a:rPr lang="en-US"/>
              <a:t>Disclosure</a:t>
            </a:r>
          </a:p>
          <a:p>
            <a:r>
              <a:rPr lang="en-US"/>
              <a:t>Formalities</a:t>
            </a:r>
          </a:p>
          <a:p>
            <a:r>
              <a:rPr lang="en-US"/>
              <a:t>Terms of protection</a:t>
            </a:r>
          </a:p>
          <a:p>
            <a:r>
              <a:rPr lang="en-US"/>
              <a:t>Legal costs</a:t>
            </a:r>
          </a:p>
          <a:p>
            <a:r>
              <a:rPr lang="en-US"/>
              <a:t>International coverage</a:t>
            </a:r>
            <a:endParaRPr lang="en-US">
              <a:cs typeface="Times New Roman" pitchFamily="18" charset="0"/>
            </a:endParaRPr>
          </a:p>
          <a:p>
            <a:pPr>
              <a:buFont typeface="Wingdings" pitchFamily="2" charset="2"/>
              <a:buNone/>
            </a:pPr>
            <a:endParaRPr lang="en-US"/>
          </a:p>
        </p:txBody>
      </p:sp>
    </p:spTree>
    <p:extLst>
      <p:ext uri="{BB962C8B-B14F-4D97-AF65-F5344CB8AC3E}">
        <p14:creationId xmlns:p14="http://schemas.microsoft.com/office/powerpoint/2010/main" xmlns="" val="2495558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dirty="0" smtClean="0"/>
              <a:t>Is the Work in Fact Copyrighted?</a:t>
            </a:r>
            <a:endParaRPr lang="en-US" dirty="0"/>
          </a:p>
        </p:txBody>
      </p:sp>
      <p:sp>
        <p:nvSpPr>
          <p:cNvPr id="48131" name="Rectangle 3"/>
          <p:cNvSpPr>
            <a:spLocks noGrp="1" noChangeArrowheads="1"/>
          </p:cNvSpPr>
          <p:nvPr>
            <p:ph type="body" idx="1"/>
          </p:nvPr>
        </p:nvSpPr>
        <p:spPr/>
        <p:txBody>
          <a:bodyPr/>
          <a:lstStyle/>
          <a:p>
            <a:r>
              <a:rPr lang="en-US" dirty="0">
                <a:cs typeface="Times New Roman" pitchFamily="18" charset="0"/>
              </a:rPr>
              <a:t>Criteria of </a:t>
            </a:r>
            <a:r>
              <a:rPr lang="en-US" dirty="0" err="1" smtClean="0">
                <a:cs typeface="Times New Roman" pitchFamily="18" charset="0"/>
              </a:rPr>
              <a:t>copyrightability</a:t>
            </a:r>
            <a:r>
              <a:rPr lang="en-US" dirty="0" smtClean="0">
                <a:cs typeface="Times New Roman" pitchFamily="18" charset="0"/>
              </a:rPr>
              <a:t>:</a:t>
            </a:r>
          </a:p>
          <a:p>
            <a:pPr lvl="1"/>
            <a:r>
              <a:rPr lang="en-US" dirty="0" smtClean="0">
                <a:cs typeface="Times New Roman" pitchFamily="18" charset="0"/>
              </a:rPr>
              <a:t>originality</a:t>
            </a:r>
            <a:r>
              <a:rPr lang="en-US" dirty="0">
                <a:cs typeface="Times New Roman" pitchFamily="18" charset="0"/>
              </a:rPr>
              <a:t>, </a:t>
            </a:r>
            <a:endParaRPr lang="en-US" dirty="0" smtClean="0">
              <a:cs typeface="Times New Roman" pitchFamily="18" charset="0"/>
            </a:endParaRPr>
          </a:p>
          <a:p>
            <a:pPr lvl="1"/>
            <a:r>
              <a:rPr lang="en-US" dirty="0" smtClean="0">
                <a:cs typeface="Times New Roman" pitchFamily="18" charset="0"/>
              </a:rPr>
              <a:t>fixation</a:t>
            </a:r>
            <a:r>
              <a:rPr lang="en-US" dirty="0">
                <a:cs typeface="Times New Roman" pitchFamily="18" charset="0"/>
              </a:rPr>
              <a:t>, </a:t>
            </a:r>
            <a:endParaRPr lang="en-US" dirty="0" smtClean="0">
              <a:cs typeface="Times New Roman" pitchFamily="18" charset="0"/>
            </a:endParaRPr>
          </a:p>
          <a:p>
            <a:pPr lvl="1"/>
            <a:r>
              <a:rPr lang="en-US" dirty="0" smtClean="0">
                <a:cs typeface="Times New Roman" pitchFamily="18" charset="0"/>
              </a:rPr>
              <a:t>formalities (© sign, registration, deposition)</a:t>
            </a:r>
          </a:p>
          <a:p>
            <a:r>
              <a:rPr lang="en-US" dirty="0" smtClean="0">
                <a:cs typeface="Times New Roman" pitchFamily="18" charset="0"/>
              </a:rPr>
              <a:t>Duration </a:t>
            </a:r>
            <a:r>
              <a:rPr lang="en-US" dirty="0">
                <a:cs typeface="Times New Roman" pitchFamily="18" charset="0"/>
              </a:rPr>
              <a:t>of copyright </a:t>
            </a:r>
            <a:r>
              <a:rPr lang="en-US" dirty="0" smtClean="0">
                <a:cs typeface="Times New Roman" pitchFamily="18" charset="0"/>
              </a:rPr>
              <a:t>:</a:t>
            </a:r>
          </a:p>
          <a:p>
            <a:pPr lvl="1"/>
            <a:r>
              <a:rPr lang="en-US" dirty="0" smtClean="0">
                <a:cs typeface="Times New Roman" pitchFamily="18" charset="0"/>
              </a:rPr>
              <a:t>“golden standard” – author’s lifetime + 70 years</a:t>
            </a:r>
          </a:p>
          <a:p>
            <a:pPr lvl="1"/>
            <a:r>
              <a:rPr lang="en-US" dirty="0">
                <a:cs typeface="Times New Roman" pitchFamily="18" charset="0"/>
              </a:rPr>
              <a:t>c</a:t>
            </a:r>
            <a:r>
              <a:rPr lang="en-US" dirty="0" smtClean="0">
                <a:cs typeface="Times New Roman" pitchFamily="18" charset="0"/>
              </a:rPr>
              <a:t>orporation – 100 years from creation (U.S.)</a:t>
            </a:r>
          </a:p>
          <a:p>
            <a:pPr lvl="1"/>
            <a:r>
              <a:rPr lang="en-US" dirty="0" smtClean="0">
                <a:cs typeface="Times New Roman" pitchFamily="18" charset="0"/>
              </a:rPr>
              <a:t>conflicts </a:t>
            </a:r>
            <a:r>
              <a:rPr lang="en-US" dirty="0">
                <a:cs typeface="Times New Roman" pitchFamily="18" charset="0"/>
              </a:rPr>
              <a:t>of </a:t>
            </a:r>
            <a:r>
              <a:rPr lang="en-US" dirty="0" smtClean="0">
                <a:cs typeface="Times New Roman" pitchFamily="18" charset="0"/>
              </a:rPr>
              <a:t>laws</a:t>
            </a:r>
          </a:p>
          <a:p>
            <a:pPr lvl="1"/>
            <a:r>
              <a:rPr lang="en-US" dirty="0" smtClean="0">
                <a:cs typeface="Times New Roman" pitchFamily="18" charset="0"/>
              </a:rPr>
              <a:t>extensions</a:t>
            </a:r>
            <a:r>
              <a:rPr lang="en-US" dirty="0">
                <a:cs typeface="Times New Roman" pitchFamily="18" charset="0"/>
              </a:rPr>
              <a:t>, </a:t>
            </a:r>
            <a:r>
              <a:rPr lang="en-US" dirty="0" smtClean="0">
                <a:cs typeface="Times New Roman" pitchFamily="18" charset="0"/>
              </a:rPr>
              <a:t>renewals, etc.</a:t>
            </a:r>
            <a:endParaRPr lang="en-US" dirty="0">
              <a:cs typeface="Times New Roman" pitchFamily="18" charset="0"/>
            </a:endParaRPr>
          </a:p>
          <a:p>
            <a:pPr>
              <a:buFont typeface="Wingdings" pitchFamily="2" charset="2"/>
              <a:buNone/>
            </a:pPr>
            <a:endParaRPr lang="en-US" dirty="0"/>
          </a:p>
        </p:txBody>
      </p:sp>
    </p:spTree>
    <p:extLst>
      <p:ext uri="{BB962C8B-B14F-4D97-AF65-F5344CB8AC3E}">
        <p14:creationId xmlns:p14="http://schemas.microsoft.com/office/powerpoint/2010/main" xmlns="" val="32526614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KS IPG">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MaKS IPG">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MaKS IPG</Template>
  <TotalTime>2348</TotalTime>
  <Words>2428</Words>
  <Application>Microsoft Office PowerPoint</Application>
  <PresentationFormat>On-screen Show (4:3)</PresentationFormat>
  <Paragraphs>348</Paragraphs>
  <Slides>39</Slides>
  <Notes>15</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MaKS IPG</vt:lpstr>
      <vt:lpstr>1_MaKS IPG</vt:lpstr>
      <vt:lpstr>      </vt:lpstr>
      <vt:lpstr>Today’s Themes</vt:lpstr>
      <vt:lpstr>Museums &amp; Regulation</vt:lpstr>
      <vt:lpstr>Whom the Museum Owes Loyalty?</vt:lpstr>
      <vt:lpstr>Intellectual Property</vt:lpstr>
      <vt:lpstr>Types of IP: A Typical Website</vt:lpstr>
      <vt:lpstr>What is Copyrightable?</vt:lpstr>
      <vt:lpstr>Copyright v. Patent</vt:lpstr>
      <vt:lpstr>Is the Work in Fact Copyrighted?</vt:lpstr>
      <vt:lpstr>Public Domain</vt:lpstr>
      <vt:lpstr>Who Exactly Holds Copyright?</vt:lpstr>
      <vt:lpstr>License</vt:lpstr>
      <vt:lpstr>Open Source</vt:lpstr>
      <vt:lpstr>Exactly What Rights?</vt:lpstr>
      <vt:lpstr>Infringement</vt:lpstr>
      <vt:lpstr>Memory Institutions as a Legitimate Market Distortion</vt:lpstr>
      <vt:lpstr>The ‘Library Exception’</vt:lpstr>
      <vt:lpstr>The Legal Basis</vt:lpstr>
      <vt:lpstr>The Language Used</vt:lpstr>
      <vt:lpstr>Croatia  Copyright and Related Rights Act </vt:lpstr>
      <vt:lpstr>Slide 21</vt:lpstr>
      <vt:lpstr>Informational privacy</vt:lpstr>
      <vt:lpstr>The Museum as a Privacy Guardian</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Best Practices</vt:lpstr>
      <vt:lpstr>Some Lesser-Known Examples</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Sciences, Information Policy &amp; Governance</dc:title>
  <dc:creator>HP</dc:creator>
  <cp:lastModifiedBy>Toncika</cp:lastModifiedBy>
  <cp:revision>128</cp:revision>
  <dcterms:created xsi:type="dcterms:W3CDTF">2012-10-30T21:31:44Z</dcterms:created>
  <dcterms:modified xsi:type="dcterms:W3CDTF">2016-09-12T12:44:16Z</dcterms:modified>
</cp:coreProperties>
</file>